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68" r:id="rId2"/>
    <p:sldId id="357" r:id="rId3"/>
    <p:sldId id="436" r:id="rId4"/>
    <p:sldId id="438" r:id="rId5"/>
    <p:sldId id="440" r:id="rId6"/>
    <p:sldId id="441" r:id="rId7"/>
    <p:sldId id="442" r:id="rId8"/>
    <p:sldId id="439" r:id="rId9"/>
    <p:sldId id="443" r:id="rId10"/>
    <p:sldId id="444" r:id="rId11"/>
    <p:sldId id="445" r:id="rId12"/>
    <p:sldId id="446" r:id="rId13"/>
    <p:sldId id="434"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C67A8"/>
    <a:srgbClr val="F02960"/>
    <a:srgbClr val="F02739"/>
    <a:srgbClr val="555B86"/>
    <a:srgbClr val="F3F076"/>
    <a:srgbClr val="1E4278"/>
    <a:srgbClr val="FFFFFF"/>
    <a:srgbClr val="444B54"/>
    <a:srgbClr val="19506F"/>
    <a:srgbClr val="1644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1D77633-9573-1758-1E9D-60C82D903FC9}" v="518" dt="2021-06-29T17:10:51.247"/>
    <p1510:client id="{B9AB8F24-5F36-E245-EA60-147B336D2F23}" v="618" dt="2021-06-29T19:12:10.44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4660"/>
  </p:normalViewPr>
  <p:slideViewPr>
    <p:cSldViewPr snapToGrid="0">
      <p:cViewPr varScale="1">
        <p:scale>
          <a:sx n="59" d="100"/>
          <a:sy n="59" d="100"/>
        </p:scale>
        <p:origin x="868" y="60"/>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51A345-9CD0-46EB-87F6-A116C9D2ED02}" type="datetimeFigureOut">
              <a:rPr lang="en-CA" smtClean="0"/>
              <a:t>2021-06-29</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EF77AC3-BCC2-4CB9-ACFC-D06783D41709}" type="slidenum">
              <a:rPr lang="en-CA" smtClean="0"/>
              <a:t>‹#›</a:t>
            </a:fld>
            <a:endParaRPr lang="en-CA"/>
          </a:p>
        </p:txBody>
      </p:sp>
    </p:spTree>
    <p:extLst>
      <p:ext uri="{BB962C8B-B14F-4D97-AF65-F5344CB8AC3E}">
        <p14:creationId xmlns:p14="http://schemas.microsoft.com/office/powerpoint/2010/main" val="9901869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AEF77AC3-BCC2-4CB9-ACFC-D06783D41709}" type="slidenum">
              <a:rPr lang="en-CA" smtClean="0"/>
              <a:t>1</a:t>
            </a:fld>
            <a:endParaRPr lang="en-CA"/>
          </a:p>
        </p:txBody>
      </p:sp>
    </p:spTree>
    <p:extLst>
      <p:ext uri="{BB962C8B-B14F-4D97-AF65-F5344CB8AC3E}">
        <p14:creationId xmlns:p14="http://schemas.microsoft.com/office/powerpoint/2010/main" val="9208500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EF77AC3-BCC2-4CB9-ACFC-D06783D41709}" type="slidenum">
              <a:rPr lang="en-CA" smtClean="0"/>
              <a:t>9</a:t>
            </a:fld>
            <a:endParaRPr lang="en-CA"/>
          </a:p>
        </p:txBody>
      </p:sp>
    </p:spTree>
    <p:extLst>
      <p:ext uri="{BB962C8B-B14F-4D97-AF65-F5344CB8AC3E}">
        <p14:creationId xmlns:p14="http://schemas.microsoft.com/office/powerpoint/2010/main" val="6366598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7" name="Date Placeholder 3"/>
          <p:cNvSpPr>
            <a:spLocks noGrp="1"/>
          </p:cNvSpPr>
          <p:nvPr>
            <p:ph type="dt" sz="half" idx="2"/>
          </p:nvPr>
        </p:nvSpPr>
        <p:spPr>
          <a:xfrm>
            <a:off x="309282" y="6401175"/>
            <a:ext cx="2743200" cy="365125"/>
          </a:xfrm>
          <a:prstGeom prst="rect">
            <a:avLst/>
          </a:prstGeom>
        </p:spPr>
        <p:txBody>
          <a:bodyPr vert="horz" lIns="91440" tIns="45720" rIns="91440" bIns="45720" rtlCol="0" anchor="ctr"/>
          <a:lstStyle>
            <a:lvl1pPr algn="l">
              <a:defRPr sz="1000">
                <a:solidFill>
                  <a:schemeClr val="tx1">
                    <a:tint val="75000"/>
                  </a:schemeClr>
                </a:solidFill>
                <a:latin typeface="Arial" panose="020B0604020202020204" pitchFamily="34" charset="0"/>
                <a:cs typeface="Arial" panose="020B0604020202020204" pitchFamily="34" charset="0"/>
              </a:defRPr>
            </a:lvl1pPr>
          </a:lstStyle>
          <a:p>
            <a:r>
              <a:rPr lang="en-US"/>
              <a:t>© Kinoomaadziwin Education Body</a:t>
            </a:r>
          </a:p>
        </p:txBody>
      </p:sp>
      <p:sp>
        <p:nvSpPr>
          <p:cNvPr id="8" name="Footer Placeholder 4"/>
          <p:cNvSpPr>
            <a:spLocks noGrp="1"/>
          </p:cNvSpPr>
          <p:nvPr>
            <p:ph type="ftr" sz="quarter" idx="3"/>
          </p:nvPr>
        </p:nvSpPr>
        <p:spPr>
          <a:xfrm>
            <a:off x="4038600" y="6401175"/>
            <a:ext cx="4114800" cy="365125"/>
          </a:xfrm>
          <a:prstGeom prst="rect">
            <a:avLst/>
          </a:prstGeom>
        </p:spPr>
        <p:txBody>
          <a:bodyPr vert="horz" lIns="91440" tIns="45720" rIns="91440" bIns="45720" rtlCol="0" anchor="ctr"/>
          <a:lstStyle>
            <a:lvl1pPr algn="ctr">
              <a:defRPr sz="1100" b="1">
                <a:solidFill>
                  <a:schemeClr val="tx1">
                    <a:tint val="75000"/>
                  </a:schemeClr>
                </a:solidFill>
                <a:latin typeface="Arial" panose="020B0604020202020204" pitchFamily="34" charset="0"/>
                <a:cs typeface="Arial" panose="020B0604020202020204" pitchFamily="34" charset="0"/>
              </a:defRPr>
            </a:lvl1pPr>
          </a:lstStyle>
          <a:p>
            <a:r>
              <a:rPr lang="en-US"/>
              <a:t>www.aes-keb.com</a:t>
            </a:r>
          </a:p>
        </p:txBody>
      </p:sp>
      <p:sp>
        <p:nvSpPr>
          <p:cNvPr id="9" name="Slide Number Placeholder 5"/>
          <p:cNvSpPr>
            <a:spLocks noGrp="1"/>
          </p:cNvSpPr>
          <p:nvPr>
            <p:ph type="sldNum" sz="quarter" idx="4"/>
          </p:nvPr>
        </p:nvSpPr>
        <p:spPr>
          <a:xfrm>
            <a:off x="8894780" y="6401175"/>
            <a:ext cx="3017520" cy="365125"/>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cs typeface="Arial" panose="020B0604020202020204" pitchFamily="34" charset="0"/>
              </a:defRPr>
            </a:lvl1pPr>
          </a:lstStyle>
          <a:p>
            <a:fld id="{0C8C4CCD-1362-4CC7-BA2D-0BEF6B3ABFE9}" type="slidenum">
              <a:rPr lang="en-US" smtClean="0"/>
              <a:pPr/>
              <a:t>‹#›</a:t>
            </a:fld>
            <a:endParaRPr lang="en-US"/>
          </a:p>
        </p:txBody>
      </p:sp>
    </p:spTree>
    <p:extLst>
      <p:ext uri="{BB962C8B-B14F-4D97-AF65-F5344CB8AC3E}">
        <p14:creationId xmlns:p14="http://schemas.microsoft.com/office/powerpoint/2010/main" val="3475658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3"/>
          <p:cNvSpPr>
            <a:spLocks noGrp="1"/>
          </p:cNvSpPr>
          <p:nvPr>
            <p:ph type="dt" sz="half" idx="2"/>
          </p:nvPr>
        </p:nvSpPr>
        <p:spPr>
          <a:xfrm>
            <a:off x="309282" y="6401175"/>
            <a:ext cx="2743200" cy="365125"/>
          </a:xfrm>
          <a:prstGeom prst="rect">
            <a:avLst/>
          </a:prstGeom>
        </p:spPr>
        <p:txBody>
          <a:bodyPr vert="horz" lIns="91440" tIns="45720" rIns="91440" bIns="45720" rtlCol="0" anchor="ctr"/>
          <a:lstStyle>
            <a:lvl1pPr algn="l">
              <a:defRPr sz="1000">
                <a:solidFill>
                  <a:schemeClr val="tx1">
                    <a:tint val="75000"/>
                  </a:schemeClr>
                </a:solidFill>
                <a:latin typeface="Arial" panose="020B0604020202020204" pitchFamily="34" charset="0"/>
                <a:cs typeface="Arial" panose="020B0604020202020204" pitchFamily="34" charset="0"/>
              </a:defRPr>
            </a:lvl1pPr>
          </a:lstStyle>
          <a:p>
            <a:r>
              <a:rPr lang="en-US"/>
              <a:t>© Kinoomaadziwin Education Body</a:t>
            </a:r>
          </a:p>
        </p:txBody>
      </p:sp>
      <p:sp>
        <p:nvSpPr>
          <p:cNvPr id="8" name="Footer Placeholder 4"/>
          <p:cNvSpPr>
            <a:spLocks noGrp="1"/>
          </p:cNvSpPr>
          <p:nvPr>
            <p:ph type="ftr" sz="quarter" idx="3"/>
          </p:nvPr>
        </p:nvSpPr>
        <p:spPr>
          <a:xfrm>
            <a:off x="4038600" y="6401175"/>
            <a:ext cx="4114800" cy="365125"/>
          </a:xfrm>
          <a:prstGeom prst="rect">
            <a:avLst/>
          </a:prstGeom>
        </p:spPr>
        <p:txBody>
          <a:bodyPr vert="horz" lIns="91440" tIns="45720" rIns="91440" bIns="45720" rtlCol="0" anchor="ctr"/>
          <a:lstStyle>
            <a:lvl1pPr algn="ctr">
              <a:defRPr sz="1100" b="1">
                <a:solidFill>
                  <a:schemeClr val="tx1">
                    <a:tint val="75000"/>
                  </a:schemeClr>
                </a:solidFill>
                <a:latin typeface="Arial" panose="020B0604020202020204" pitchFamily="34" charset="0"/>
                <a:cs typeface="Arial" panose="020B0604020202020204" pitchFamily="34" charset="0"/>
              </a:defRPr>
            </a:lvl1pPr>
          </a:lstStyle>
          <a:p>
            <a:r>
              <a:rPr lang="en-US"/>
              <a:t>www.aes-keb.com</a:t>
            </a:r>
          </a:p>
        </p:txBody>
      </p:sp>
      <p:sp>
        <p:nvSpPr>
          <p:cNvPr id="9" name="Slide Number Placeholder 5"/>
          <p:cNvSpPr>
            <a:spLocks noGrp="1"/>
          </p:cNvSpPr>
          <p:nvPr>
            <p:ph type="sldNum" sz="quarter" idx="4"/>
          </p:nvPr>
        </p:nvSpPr>
        <p:spPr>
          <a:xfrm>
            <a:off x="8894780" y="6401175"/>
            <a:ext cx="3017520" cy="365125"/>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cs typeface="Arial" panose="020B0604020202020204" pitchFamily="34" charset="0"/>
              </a:defRPr>
            </a:lvl1pPr>
          </a:lstStyle>
          <a:p>
            <a:fld id="{0C8C4CCD-1362-4CC7-BA2D-0BEF6B3ABFE9}" type="slidenum">
              <a:rPr lang="en-US" smtClean="0"/>
              <a:pPr/>
              <a:t>‹#›</a:t>
            </a:fld>
            <a:endParaRPr lang="en-US"/>
          </a:p>
        </p:txBody>
      </p:sp>
    </p:spTree>
    <p:extLst>
      <p:ext uri="{BB962C8B-B14F-4D97-AF65-F5344CB8AC3E}">
        <p14:creationId xmlns:p14="http://schemas.microsoft.com/office/powerpoint/2010/main" val="4105856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3"/>
          <p:cNvSpPr>
            <a:spLocks noGrp="1"/>
          </p:cNvSpPr>
          <p:nvPr>
            <p:ph type="dt" sz="half" idx="2"/>
          </p:nvPr>
        </p:nvSpPr>
        <p:spPr>
          <a:xfrm>
            <a:off x="309282" y="6401175"/>
            <a:ext cx="2743200" cy="365125"/>
          </a:xfrm>
          <a:prstGeom prst="rect">
            <a:avLst/>
          </a:prstGeom>
        </p:spPr>
        <p:txBody>
          <a:bodyPr vert="horz" lIns="91440" tIns="45720" rIns="91440" bIns="45720" rtlCol="0" anchor="ctr"/>
          <a:lstStyle>
            <a:lvl1pPr algn="l">
              <a:defRPr sz="1000">
                <a:solidFill>
                  <a:schemeClr val="tx1">
                    <a:tint val="75000"/>
                  </a:schemeClr>
                </a:solidFill>
                <a:latin typeface="Arial" panose="020B0604020202020204" pitchFamily="34" charset="0"/>
                <a:cs typeface="Arial" panose="020B0604020202020204" pitchFamily="34" charset="0"/>
              </a:defRPr>
            </a:lvl1pPr>
          </a:lstStyle>
          <a:p>
            <a:r>
              <a:rPr lang="en-US"/>
              <a:t>© Kinoomaadziwin Education Body</a:t>
            </a:r>
          </a:p>
        </p:txBody>
      </p:sp>
      <p:sp>
        <p:nvSpPr>
          <p:cNvPr id="8" name="Footer Placeholder 4"/>
          <p:cNvSpPr>
            <a:spLocks noGrp="1"/>
          </p:cNvSpPr>
          <p:nvPr>
            <p:ph type="ftr" sz="quarter" idx="3"/>
          </p:nvPr>
        </p:nvSpPr>
        <p:spPr>
          <a:xfrm>
            <a:off x="4038600" y="6401175"/>
            <a:ext cx="4114800" cy="365125"/>
          </a:xfrm>
          <a:prstGeom prst="rect">
            <a:avLst/>
          </a:prstGeom>
        </p:spPr>
        <p:txBody>
          <a:bodyPr vert="horz" lIns="91440" tIns="45720" rIns="91440" bIns="45720" rtlCol="0" anchor="ctr"/>
          <a:lstStyle>
            <a:lvl1pPr algn="ctr">
              <a:defRPr sz="1100" b="1">
                <a:solidFill>
                  <a:schemeClr val="tx1">
                    <a:tint val="75000"/>
                  </a:schemeClr>
                </a:solidFill>
                <a:latin typeface="Arial" panose="020B0604020202020204" pitchFamily="34" charset="0"/>
                <a:cs typeface="Arial" panose="020B0604020202020204" pitchFamily="34" charset="0"/>
              </a:defRPr>
            </a:lvl1pPr>
          </a:lstStyle>
          <a:p>
            <a:r>
              <a:rPr lang="en-US"/>
              <a:t>www.aes-keb.com</a:t>
            </a:r>
          </a:p>
        </p:txBody>
      </p:sp>
      <p:sp>
        <p:nvSpPr>
          <p:cNvPr id="9" name="Slide Number Placeholder 5"/>
          <p:cNvSpPr>
            <a:spLocks noGrp="1"/>
          </p:cNvSpPr>
          <p:nvPr>
            <p:ph type="sldNum" sz="quarter" idx="4"/>
          </p:nvPr>
        </p:nvSpPr>
        <p:spPr>
          <a:xfrm>
            <a:off x="8894780" y="6401175"/>
            <a:ext cx="3017520" cy="365125"/>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cs typeface="Arial" panose="020B0604020202020204" pitchFamily="34" charset="0"/>
              </a:defRPr>
            </a:lvl1pPr>
          </a:lstStyle>
          <a:p>
            <a:fld id="{0C8C4CCD-1362-4CC7-BA2D-0BEF6B3ABFE9}" type="slidenum">
              <a:rPr lang="en-US" smtClean="0"/>
              <a:pPr/>
              <a:t>‹#›</a:t>
            </a:fld>
            <a:endParaRPr lang="en-US"/>
          </a:p>
        </p:txBody>
      </p:sp>
    </p:spTree>
    <p:extLst>
      <p:ext uri="{BB962C8B-B14F-4D97-AF65-F5344CB8AC3E}">
        <p14:creationId xmlns:p14="http://schemas.microsoft.com/office/powerpoint/2010/main" val="41112875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atin typeface="Source Sans Pro" panose="020B0503030403020204" pitchFamily="34" charset="0"/>
              </a:defRPr>
            </a:lvl1pPr>
          </a:lstStyle>
          <a:p>
            <a:r>
              <a:rPr lang="en-US"/>
              <a:t>Click to edit Master title style</a:t>
            </a:r>
            <a:endParaRPr lang="en-CA"/>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3"/>
          <p:cNvSpPr>
            <a:spLocks noGrp="1"/>
          </p:cNvSpPr>
          <p:nvPr>
            <p:ph type="dt" sz="half" idx="2"/>
          </p:nvPr>
        </p:nvSpPr>
        <p:spPr>
          <a:xfrm>
            <a:off x="309282" y="6401175"/>
            <a:ext cx="2743200" cy="365125"/>
          </a:xfrm>
          <a:prstGeom prst="rect">
            <a:avLst/>
          </a:prstGeom>
        </p:spPr>
        <p:txBody>
          <a:bodyPr vert="horz" lIns="91440" tIns="45720" rIns="91440" bIns="45720" rtlCol="0" anchor="ctr"/>
          <a:lstStyle>
            <a:lvl1pPr algn="l">
              <a:defRPr sz="1000">
                <a:solidFill>
                  <a:schemeClr val="tx1">
                    <a:tint val="75000"/>
                  </a:schemeClr>
                </a:solidFill>
                <a:latin typeface="Arial" panose="020B0604020202020204" pitchFamily="34" charset="0"/>
                <a:cs typeface="Arial" panose="020B0604020202020204" pitchFamily="34" charset="0"/>
              </a:defRPr>
            </a:lvl1pPr>
          </a:lstStyle>
          <a:p>
            <a:r>
              <a:rPr lang="en-US"/>
              <a:t>© Kinoomaadziwin Education Body</a:t>
            </a:r>
          </a:p>
        </p:txBody>
      </p:sp>
      <p:sp>
        <p:nvSpPr>
          <p:cNvPr id="8" name="Footer Placeholder 4"/>
          <p:cNvSpPr>
            <a:spLocks noGrp="1"/>
          </p:cNvSpPr>
          <p:nvPr>
            <p:ph type="ftr" sz="quarter" idx="3"/>
          </p:nvPr>
        </p:nvSpPr>
        <p:spPr>
          <a:xfrm>
            <a:off x="4038600" y="6401175"/>
            <a:ext cx="4114800" cy="365125"/>
          </a:xfrm>
          <a:prstGeom prst="rect">
            <a:avLst/>
          </a:prstGeom>
        </p:spPr>
        <p:txBody>
          <a:bodyPr vert="horz" lIns="91440" tIns="45720" rIns="91440" bIns="45720" rtlCol="0" anchor="ctr"/>
          <a:lstStyle>
            <a:lvl1pPr algn="ctr">
              <a:defRPr sz="1100" b="1">
                <a:solidFill>
                  <a:schemeClr val="tx1">
                    <a:tint val="75000"/>
                  </a:schemeClr>
                </a:solidFill>
                <a:latin typeface="Arial" panose="020B0604020202020204" pitchFamily="34" charset="0"/>
                <a:cs typeface="Arial" panose="020B0604020202020204" pitchFamily="34" charset="0"/>
              </a:defRPr>
            </a:lvl1pPr>
          </a:lstStyle>
          <a:p>
            <a:r>
              <a:rPr lang="en-US"/>
              <a:t>www.aes-keb.com</a:t>
            </a:r>
          </a:p>
        </p:txBody>
      </p:sp>
      <p:sp>
        <p:nvSpPr>
          <p:cNvPr id="9" name="Slide Number Placeholder 5"/>
          <p:cNvSpPr>
            <a:spLocks noGrp="1"/>
          </p:cNvSpPr>
          <p:nvPr>
            <p:ph type="sldNum" sz="quarter" idx="4"/>
          </p:nvPr>
        </p:nvSpPr>
        <p:spPr>
          <a:xfrm>
            <a:off x="8894780" y="6401175"/>
            <a:ext cx="3017520" cy="365125"/>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cs typeface="Arial" panose="020B0604020202020204" pitchFamily="34" charset="0"/>
              </a:defRPr>
            </a:lvl1pPr>
          </a:lstStyle>
          <a:p>
            <a:fld id="{0C8C4CCD-1362-4CC7-BA2D-0BEF6B3ABFE9}" type="slidenum">
              <a:rPr lang="en-US" smtClean="0"/>
              <a:pPr/>
              <a:t>‹#›</a:t>
            </a:fld>
            <a:endParaRPr lang="en-US"/>
          </a:p>
        </p:txBody>
      </p:sp>
    </p:spTree>
    <p:extLst>
      <p:ext uri="{BB962C8B-B14F-4D97-AF65-F5344CB8AC3E}">
        <p14:creationId xmlns:p14="http://schemas.microsoft.com/office/powerpoint/2010/main" val="27863369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Date Placeholder 3"/>
          <p:cNvSpPr>
            <a:spLocks noGrp="1"/>
          </p:cNvSpPr>
          <p:nvPr>
            <p:ph type="dt" sz="half" idx="2"/>
          </p:nvPr>
        </p:nvSpPr>
        <p:spPr>
          <a:xfrm>
            <a:off x="309282" y="6401175"/>
            <a:ext cx="2743200" cy="365125"/>
          </a:xfrm>
          <a:prstGeom prst="rect">
            <a:avLst/>
          </a:prstGeom>
        </p:spPr>
        <p:txBody>
          <a:bodyPr vert="horz" lIns="91440" tIns="45720" rIns="91440" bIns="45720" rtlCol="0" anchor="ctr"/>
          <a:lstStyle>
            <a:lvl1pPr algn="l">
              <a:defRPr sz="1000">
                <a:solidFill>
                  <a:schemeClr val="tx1">
                    <a:tint val="75000"/>
                  </a:schemeClr>
                </a:solidFill>
                <a:latin typeface="Arial" panose="020B0604020202020204" pitchFamily="34" charset="0"/>
                <a:cs typeface="Arial" panose="020B0604020202020204" pitchFamily="34" charset="0"/>
              </a:defRPr>
            </a:lvl1pPr>
          </a:lstStyle>
          <a:p>
            <a:r>
              <a:rPr lang="en-US"/>
              <a:t>© Kinoomaadziwin Education Body</a:t>
            </a:r>
          </a:p>
        </p:txBody>
      </p:sp>
      <p:sp>
        <p:nvSpPr>
          <p:cNvPr id="8" name="Footer Placeholder 4"/>
          <p:cNvSpPr>
            <a:spLocks noGrp="1"/>
          </p:cNvSpPr>
          <p:nvPr>
            <p:ph type="ftr" sz="quarter" idx="3"/>
          </p:nvPr>
        </p:nvSpPr>
        <p:spPr>
          <a:xfrm>
            <a:off x="4038600" y="6401175"/>
            <a:ext cx="4114800" cy="365125"/>
          </a:xfrm>
          <a:prstGeom prst="rect">
            <a:avLst/>
          </a:prstGeom>
        </p:spPr>
        <p:txBody>
          <a:bodyPr vert="horz" lIns="91440" tIns="45720" rIns="91440" bIns="45720" rtlCol="0" anchor="ctr"/>
          <a:lstStyle>
            <a:lvl1pPr algn="ctr">
              <a:defRPr sz="1100" b="1">
                <a:solidFill>
                  <a:schemeClr val="tx1">
                    <a:tint val="75000"/>
                  </a:schemeClr>
                </a:solidFill>
                <a:latin typeface="Arial" panose="020B0604020202020204" pitchFamily="34" charset="0"/>
                <a:cs typeface="Arial" panose="020B0604020202020204" pitchFamily="34" charset="0"/>
              </a:defRPr>
            </a:lvl1pPr>
          </a:lstStyle>
          <a:p>
            <a:r>
              <a:rPr lang="en-US"/>
              <a:t>www.aes-keb.com</a:t>
            </a:r>
          </a:p>
        </p:txBody>
      </p:sp>
      <p:sp>
        <p:nvSpPr>
          <p:cNvPr id="9" name="Slide Number Placeholder 5"/>
          <p:cNvSpPr>
            <a:spLocks noGrp="1"/>
          </p:cNvSpPr>
          <p:nvPr>
            <p:ph type="sldNum" sz="quarter" idx="4"/>
          </p:nvPr>
        </p:nvSpPr>
        <p:spPr>
          <a:xfrm>
            <a:off x="8894780" y="6401175"/>
            <a:ext cx="3017520" cy="365125"/>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cs typeface="Arial" panose="020B0604020202020204" pitchFamily="34" charset="0"/>
              </a:defRPr>
            </a:lvl1pPr>
          </a:lstStyle>
          <a:p>
            <a:fld id="{0C8C4CCD-1362-4CC7-BA2D-0BEF6B3ABFE9}" type="slidenum">
              <a:rPr lang="en-US" smtClean="0"/>
              <a:pPr/>
              <a:t>‹#›</a:t>
            </a:fld>
            <a:endParaRPr lang="en-US"/>
          </a:p>
        </p:txBody>
      </p:sp>
    </p:spTree>
    <p:extLst>
      <p:ext uri="{BB962C8B-B14F-4D97-AF65-F5344CB8AC3E}">
        <p14:creationId xmlns:p14="http://schemas.microsoft.com/office/powerpoint/2010/main" val="8869594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a:t>Click to edit Master title style</a:t>
            </a:r>
            <a:endParaRPr lang="en-CA"/>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8" name="Date Placeholder 3"/>
          <p:cNvSpPr>
            <a:spLocks noGrp="1"/>
          </p:cNvSpPr>
          <p:nvPr>
            <p:ph type="dt" sz="half" idx="10"/>
          </p:nvPr>
        </p:nvSpPr>
        <p:spPr>
          <a:xfrm>
            <a:off x="309282" y="6401175"/>
            <a:ext cx="2743200" cy="365125"/>
          </a:xfrm>
          <a:prstGeom prst="rect">
            <a:avLst/>
          </a:prstGeom>
        </p:spPr>
        <p:txBody>
          <a:bodyPr vert="horz" lIns="91440" tIns="45720" rIns="91440" bIns="45720" rtlCol="0" anchor="ctr"/>
          <a:lstStyle>
            <a:lvl1pPr algn="l">
              <a:defRPr sz="1000">
                <a:solidFill>
                  <a:schemeClr val="tx1">
                    <a:tint val="75000"/>
                  </a:schemeClr>
                </a:solidFill>
                <a:latin typeface="Arial" panose="020B0604020202020204" pitchFamily="34" charset="0"/>
                <a:cs typeface="Arial" panose="020B0604020202020204" pitchFamily="34" charset="0"/>
              </a:defRPr>
            </a:lvl1pPr>
          </a:lstStyle>
          <a:p>
            <a:r>
              <a:rPr lang="en-US"/>
              <a:t>© Kinoomaadziwin Education Body</a:t>
            </a:r>
          </a:p>
        </p:txBody>
      </p:sp>
      <p:sp>
        <p:nvSpPr>
          <p:cNvPr id="9" name="Footer Placeholder 4"/>
          <p:cNvSpPr>
            <a:spLocks noGrp="1"/>
          </p:cNvSpPr>
          <p:nvPr>
            <p:ph type="ftr" sz="quarter" idx="3"/>
          </p:nvPr>
        </p:nvSpPr>
        <p:spPr>
          <a:xfrm>
            <a:off x="4038600" y="6401175"/>
            <a:ext cx="4114800" cy="365125"/>
          </a:xfrm>
          <a:prstGeom prst="rect">
            <a:avLst/>
          </a:prstGeom>
        </p:spPr>
        <p:txBody>
          <a:bodyPr vert="horz" lIns="91440" tIns="45720" rIns="91440" bIns="45720" rtlCol="0" anchor="ctr"/>
          <a:lstStyle>
            <a:lvl1pPr algn="ctr">
              <a:defRPr sz="1100" b="1">
                <a:solidFill>
                  <a:schemeClr val="tx1">
                    <a:tint val="75000"/>
                  </a:schemeClr>
                </a:solidFill>
                <a:latin typeface="Arial" panose="020B0604020202020204" pitchFamily="34" charset="0"/>
                <a:cs typeface="Arial" panose="020B0604020202020204" pitchFamily="34" charset="0"/>
              </a:defRPr>
            </a:lvl1pPr>
          </a:lstStyle>
          <a:p>
            <a:r>
              <a:rPr lang="en-US"/>
              <a:t>www.aes-keb.com</a:t>
            </a:r>
          </a:p>
        </p:txBody>
      </p:sp>
      <p:sp>
        <p:nvSpPr>
          <p:cNvPr id="10" name="Slide Number Placeholder 5"/>
          <p:cNvSpPr>
            <a:spLocks noGrp="1"/>
          </p:cNvSpPr>
          <p:nvPr>
            <p:ph type="sldNum" sz="quarter" idx="4"/>
          </p:nvPr>
        </p:nvSpPr>
        <p:spPr>
          <a:xfrm>
            <a:off x="8894780" y="6401175"/>
            <a:ext cx="3017520" cy="365125"/>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cs typeface="Arial" panose="020B0604020202020204" pitchFamily="34" charset="0"/>
              </a:defRPr>
            </a:lvl1pPr>
          </a:lstStyle>
          <a:p>
            <a:fld id="{0C8C4CCD-1362-4CC7-BA2D-0BEF6B3ABFE9}" type="slidenum">
              <a:rPr lang="en-US" smtClean="0"/>
              <a:pPr/>
              <a:t>‹#›</a:t>
            </a:fld>
            <a:endParaRPr lang="en-US"/>
          </a:p>
        </p:txBody>
      </p:sp>
    </p:spTree>
    <p:extLst>
      <p:ext uri="{BB962C8B-B14F-4D97-AF65-F5344CB8AC3E}">
        <p14:creationId xmlns:p14="http://schemas.microsoft.com/office/powerpoint/2010/main" val="16766287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normAutofit/>
          </a:bodyPr>
          <a:lstStyle>
            <a:lvl1pPr>
              <a:defRPr sz="4000"/>
            </a:lvl1pPr>
          </a:lstStyle>
          <a:p>
            <a:r>
              <a:rPr lang="en-US"/>
              <a:t>Click to edit Master title style</a:t>
            </a:r>
            <a:endParaRPr lang="en-CA"/>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10" name="Date Placeholder 3"/>
          <p:cNvSpPr>
            <a:spLocks noGrp="1"/>
          </p:cNvSpPr>
          <p:nvPr>
            <p:ph type="dt" sz="half" idx="10"/>
          </p:nvPr>
        </p:nvSpPr>
        <p:spPr>
          <a:xfrm>
            <a:off x="309282" y="6401175"/>
            <a:ext cx="2743200" cy="365125"/>
          </a:xfrm>
          <a:prstGeom prst="rect">
            <a:avLst/>
          </a:prstGeom>
        </p:spPr>
        <p:txBody>
          <a:bodyPr vert="horz" lIns="91440" tIns="45720" rIns="91440" bIns="45720" rtlCol="0" anchor="ctr"/>
          <a:lstStyle>
            <a:lvl1pPr algn="l">
              <a:defRPr sz="1000">
                <a:solidFill>
                  <a:schemeClr val="tx1">
                    <a:tint val="75000"/>
                  </a:schemeClr>
                </a:solidFill>
                <a:latin typeface="Arial" panose="020B0604020202020204" pitchFamily="34" charset="0"/>
                <a:cs typeface="Arial" panose="020B0604020202020204" pitchFamily="34" charset="0"/>
              </a:defRPr>
            </a:lvl1pPr>
          </a:lstStyle>
          <a:p>
            <a:r>
              <a:rPr lang="en-US"/>
              <a:t>© Kinoomaadziwin Education Body</a:t>
            </a:r>
          </a:p>
        </p:txBody>
      </p:sp>
      <p:sp>
        <p:nvSpPr>
          <p:cNvPr id="11" name="Footer Placeholder 4"/>
          <p:cNvSpPr>
            <a:spLocks noGrp="1"/>
          </p:cNvSpPr>
          <p:nvPr>
            <p:ph type="ftr" sz="quarter" idx="11"/>
          </p:nvPr>
        </p:nvSpPr>
        <p:spPr>
          <a:xfrm>
            <a:off x="4038600" y="6401175"/>
            <a:ext cx="4114800" cy="365125"/>
          </a:xfrm>
          <a:prstGeom prst="rect">
            <a:avLst/>
          </a:prstGeom>
        </p:spPr>
        <p:txBody>
          <a:bodyPr vert="horz" lIns="91440" tIns="45720" rIns="91440" bIns="45720" rtlCol="0" anchor="ctr"/>
          <a:lstStyle>
            <a:lvl1pPr algn="ctr">
              <a:defRPr sz="1100" b="1">
                <a:solidFill>
                  <a:schemeClr val="tx1">
                    <a:tint val="75000"/>
                  </a:schemeClr>
                </a:solidFill>
                <a:latin typeface="Arial" panose="020B0604020202020204" pitchFamily="34" charset="0"/>
                <a:cs typeface="Arial" panose="020B0604020202020204" pitchFamily="34" charset="0"/>
              </a:defRPr>
            </a:lvl1pPr>
          </a:lstStyle>
          <a:p>
            <a:r>
              <a:rPr lang="en-US"/>
              <a:t>www.aes-keb.com</a:t>
            </a:r>
          </a:p>
        </p:txBody>
      </p:sp>
      <p:sp>
        <p:nvSpPr>
          <p:cNvPr id="12" name="Slide Number Placeholder 5"/>
          <p:cNvSpPr>
            <a:spLocks noGrp="1"/>
          </p:cNvSpPr>
          <p:nvPr>
            <p:ph type="sldNum" sz="quarter" idx="12"/>
          </p:nvPr>
        </p:nvSpPr>
        <p:spPr>
          <a:xfrm>
            <a:off x="8894780" y="6401175"/>
            <a:ext cx="3017520" cy="365125"/>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cs typeface="Arial" panose="020B0604020202020204" pitchFamily="34" charset="0"/>
              </a:defRPr>
            </a:lvl1pPr>
          </a:lstStyle>
          <a:p>
            <a:fld id="{0C8C4CCD-1362-4CC7-BA2D-0BEF6B3ABFE9}" type="slidenum">
              <a:rPr lang="en-US" smtClean="0"/>
              <a:pPr/>
              <a:t>‹#›</a:t>
            </a:fld>
            <a:endParaRPr lang="en-US"/>
          </a:p>
        </p:txBody>
      </p:sp>
    </p:spTree>
    <p:extLst>
      <p:ext uri="{BB962C8B-B14F-4D97-AF65-F5344CB8AC3E}">
        <p14:creationId xmlns:p14="http://schemas.microsoft.com/office/powerpoint/2010/main" val="1534597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a:t>Click to edit Master title style</a:t>
            </a:r>
            <a:endParaRPr lang="en-CA"/>
          </a:p>
        </p:txBody>
      </p:sp>
      <p:sp>
        <p:nvSpPr>
          <p:cNvPr id="6" name="Date Placeholder 3"/>
          <p:cNvSpPr>
            <a:spLocks noGrp="1"/>
          </p:cNvSpPr>
          <p:nvPr>
            <p:ph type="dt" sz="half" idx="2"/>
          </p:nvPr>
        </p:nvSpPr>
        <p:spPr>
          <a:xfrm>
            <a:off x="309282" y="6401175"/>
            <a:ext cx="2743200" cy="365125"/>
          </a:xfrm>
          <a:prstGeom prst="rect">
            <a:avLst/>
          </a:prstGeom>
        </p:spPr>
        <p:txBody>
          <a:bodyPr vert="horz" lIns="91440" tIns="45720" rIns="91440" bIns="45720" rtlCol="0" anchor="ctr"/>
          <a:lstStyle>
            <a:lvl1pPr algn="l">
              <a:defRPr sz="1000">
                <a:solidFill>
                  <a:schemeClr val="tx1">
                    <a:tint val="75000"/>
                  </a:schemeClr>
                </a:solidFill>
                <a:latin typeface="Arial" panose="020B0604020202020204" pitchFamily="34" charset="0"/>
                <a:cs typeface="Arial" panose="020B0604020202020204" pitchFamily="34" charset="0"/>
              </a:defRPr>
            </a:lvl1pPr>
          </a:lstStyle>
          <a:p>
            <a:r>
              <a:rPr lang="en-US"/>
              <a:t>© Kinoomaadziwin Education Body</a:t>
            </a:r>
          </a:p>
        </p:txBody>
      </p:sp>
      <p:sp>
        <p:nvSpPr>
          <p:cNvPr id="7" name="Footer Placeholder 4"/>
          <p:cNvSpPr>
            <a:spLocks noGrp="1"/>
          </p:cNvSpPr>
          <p:nvPr>
            <p:ph type="ftr" sz="quarter" idx="3"/>
          </p:nvPr>
        </p:nvSpPr>
        <p:spPr>
          <a:xfrm>
            <a:off x="4038600" y="6401175"/>
            <a:ext cx="4114800" cy="365125"/>
          </a:xfrm>
          <a:prstGeom prst="rect">
            <a:avLst/>
          </a:prstGeom>
        </p:spPr>
        <p:txBody>
          <a:bodyPr vert="horz" lIns="91440" tIns="45720" rIns="91440" bIns="45720" rtlCol="0" anchor="ctr"/>
          <a:lstStyle>
            <a:lvl1pPr algn="ctr">
              <a:defRPr sz="1100" b="1">
                <a:solidFill>
                  <a:schemeClr val="tx1">
                    <a:tint val="75000"/>
                  </a:schemeClr>
                </a:solidFill>
                <a:latin typeface="Arial" panose="020B0604020202020204" pitchFamily="34" charset="0"/>
                <a:cs typeface="Arial" panose="020B0604020202020204" pitchFamily="34" charset="0"/>
              </a:defRPr>
            </a:lvl1pPr>
          </a:lstStyle>
          <a:p>
            <a:r>
              <a:rPr lang="en-US"/>
              <a:t>www.aes-keb.com</a:t>
            </a:r>
          </a:p>
        </p:txBody>
      </p:sp>
      <p:sp>
        <p:nvSpPr>
          <p:cNvPr id="8" name="Slide Number Placeholder 5"/>
          <p:cNvSpPr>
            <a:spLocks noGrp="1"/>
          </p:cNvSpPr>
          <p:nvPr>
            <p:ph type="sldNum" sz="quarter" idx="4"/>
          </p:nvPr>
        </p:nvSpPr>
        <p:spPr>
          <a:xfrm>
            <a:off x="8894780" y="6401175"/>
            <a:ext cx="3017520" cy="365125"/>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cs typeface="Arial" panose="020B0604020202020204" pitchFamily="34" charset="0"/>
              </a:defRPr>
            </a:lvl1pPr>
          </a:lstStyle>
          <a:p>
            <a:fld id="{0C8C4CCD-1362-4CC7-BA2D-0BEF6B3ABFE9}" type="slidenum">
              <a:rPr lang="en-US" smtClean="0"/>
              <a:pPr/>
              <a:t>‹#›</a:t>
            </a:fld>
            <a:endParaRPr lang="en-US"/>
          </a:p>
        </p:txBody>
      </p:sp>
    </p:spTree>
    <p:extLst>
      <p:ext uri="{BB962C8B-B14F-4D97-AF65-F5344CB8AC3E}">
        <p14:creationId xmlns:p14="http://schemas.microsoft.com/office/powerpoint/2010/main" val="10148707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3"/>
          <p:cNvSpPr>
            <a:spLocks noGrp="1"/>
          </p:cNvSpPr>
          <p:nvPr>
            <p:ph type="dt" sz="half" idx="2"/>
          </p:nvPr>
        </p:nvSpPr>
        <p:spPr>
          <a:xfrm>
            <a:off x="309282" y="6401175"/>
            <a:ext cx="2743200" cy="365125"/>
          </a:xfrm>
          <a:prstGeom prst="rect">
            <a:avLst/>
          </a:prstGeom>
        </p:spPr>
        <p:txBody>
          <a:bodyPr vert="horz" lIns="91440" tIns="45720" rIns="91440" bIns="45720" rtlCol="0" anchor="ctr"/>
          <a:lstStyle>
            <a:lvl1pPr algn="l">
              <a:defRPr sz="1000">
                <a:solidFill>
                  <a:schemeClr val="tx1">
                    <a:tint val="75000"/>
                  </a:schemeClr>
                </a:solidFill>
                <a:latin typeface="Arial" panose="020B0604020202020204" pitchFamily="34" charset="0"/>
                <a:cs typeface="Arial" panose="020B0604020202020204" pitchFamily="34" charset="0"/>
              </a:defRPr>
            </a:lvl1pPr>
          </a:lstStyle>
          <a:p>
            <a:r>
              <a:rPr lang="en-US"/>
              <a:t>© Kinoomaadziwin Education Body</a:t>
            </a:r>
          </a:p>
        </p:txBody>
      </p:sp>
      <p:sp>
        <p:nvSpPr>
          <p:cNvPr id="6" name="Footer Placeholder 4"/>
          <p:cNvSpPr>
            <a:spLocks noGrp="1"/>
          </p:cNvSpPr>
          <p:nvPr>
            <p:ph type="ftr" sz="quarter" idx="3"/>
          </p:nvPr>
        </p:nvSpPr>
        <p:spPr>
          <a:xfrm>
            <a:off x="4038600" y="6401175"/>
            <a:ext cx="4114800" cy="365125"/>
          </a:xfrm>
          <a:prstGeom prst="rect">
            <a:avLst/>
          </a:prstGeom>
        </p:spPr>
        <p:txBody>
          <a:bodyPr vert="horz" lIns="91440" tIns="45720" rIns="91440" bIns="45720" rtlCol="0" anchor="ctr"/>
          <a:lstStyle>
            <a:lvl1pPr algn="ctr">
              <a:defRPr sz="1100" b="1">
                <a:solidFill>
                  <a:schemeClr val="tx1">
                    <a:tint val="75000"/>
                  </a:schemeClr>
                </a:solidFill>
                <a:latin typeface="Arial" panose="020B0604020202020204" pitchFamily="34" charset="0"/>
                <a:cs typeface="Arial" panose="020B0604020202020204" pitchFamily="34" charset="0"/>
              </a:defRPr>
            </a:lvl1pPr>
          </a:lstStyle>
          <a:p>
            <a:r>
              <a:rPr lang="en-US"/>
              <a:t>www.aes-keb.com</a:t>
            </a:r>
          </a:p>
        </p:txBody>
      </p:sp>
      <p:sp>
        <p:nvSpPr>
          <p:cNvPr id="7" name="Slide Number Placeholder 5"/>
          <p:cNvSpPr>
            <a:spLocks noGrp="1"/>
          </p:cNvSpPr>
          <p:nvPr>
            <p:ph type="sldNum" sz="quarter" idx="4"/>
          </p:nvPr>
        </p:nvSpPr>
        <p:spPr>
          <a:xfrm>
            <a:off x="8894780" y="6401175"/>
            <a:ext cx="3017520" cy="365125"/>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cs typeface="Arial" panose="020B0604020202020204" pitchFamily="34" charset="0"/>
              </a:defRPr>
            </a:lvl1pPr>
          </a:lstStyle>
          <a:p>
            <a:fld id="{0C8C4CCD-1362-4CC7-BA2D-0BEF6B3ABFE9}" type="slidenum">
              <a:rPr lang="en-US" smtClean="0"/>
              <a:pPr/>
              <a:t>‹#›</a:t>
            </a:fld>
            <a:endParaRPr lang="en-US"/>
          </a:p>
        </p:txBody>
      </p:sp>
    </p:spTree>
    <p:extLst>
      <p:ext uri="{BB962C8B-B14F-4D97-AF65-F5344CB8AC3E}">
        <p14:creationId xmlns:p14="http://schemas.microsoft.com/office/powerpoint/2010/main" val="31704148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Date Placeholder 3"/>
          <p:cNvSpPr>
            <a:spLocks noGrp="1"/>
          </p:cNvSpPr>
          <p:nvPr>
            <p:ph type="dt" sz="half" idx="10"/>
          </p:nvPr>
        </p:nvSpPr>
        <p:spPr>
          <a:xfrm>
            <a:off x="309282" y="6401175"/>
            <a:ext cx="2743200" cy="365125"/>
          </a:xfrm>
          <a:prstGeom prst="rect">
            <a:avLst/>
          </a:prstGeom>
        </p:spPr>
        <p:txBody>
          <a:bodyPr vert="horz" lIns="91440" tIns="45720" rIns="91440" bIns="45720" rtlCol="0" anchor="ctr"/>
          <a:lstStyle>
            <a:lvl1pPr algn="l">
              <a:defRPr sz="1000">
                <a:solidFill>
                  <a:schemeClr val="tx1">
                    <a:tint val="75000"/>
                  </a:schemeClr>
                </a:solidFill>
                <a:latin typeface="Arial" panose="020B0604020202020204" pitchFamily="34" charset="0"/>
                <a:cs typeface="Arial" panose="020B0604020202020204" pitchFamily="34" charset="0"/>
              </a:defRPr>
            </a:lvl1pPr>
          </a:lstStyle>
          <a:p>
            <a:r>
              <a:rPr lang="en-US"/>
              <a:t>© Kinoomaadziwin Education Body</a:t>
            </a:r>
          </a:p>
        </p:txBody>
      </p:sp>
      <p:sp>
        <p:nvSpPr>
          <p:cNvPr id="9" name="Footer Placeholder 4"/>
          <p:cNvSpPr>
            <a:spLocks noGrp="1"/>
          </p:cNvSpPr>
          <p:nvPr>
            <p:ph type="ftr" sz="quarter" idx="3"/>
          </p:nvPr>
        </p:nvSpPr>
        <p:spPr>
          <a:xfrm>
            <a:off x="4038600" y="6401175"/>
            <a:ext cx="4114800" cy="365125"/>
          </a:xfrm>
          <a:prstGeom prst="rect">
            <a:avLst/>
          </a:prstGeom>
        </p:spPr>
        <p:txBody>
          <a:bodyPr vert="horz" lIns="91440" tIns="45720" rIns="91440" bIns="45720" rtlCol="0" anchor="ctr"/>
          <a:lstStyle>
            <a:lvl1pPr algn="ctr">
              <a:defRPr sz="1100" b="1">
                <a:solidFill>
                  <a:schemeClr val="tx1">
                    <a:tint val="75000"/>
                  </a:schemeClr>
                </a:solidFill>
                <a:latin typeface="Arial" panose="020B0604020202020204" pitchFamily="34" charset="0"/>
                <a:cs typeface="Arial" panose="020B0604020202020204" pitchFamily="34" charset="0"/>
              </a:defRPr>
            </a:lvl1pPr>
          </a:lstStyle>
          <a:p>
            <a:r>
              <a:rPr lang="en-US"/>
              <a:t>www.aes-keb.com</a:t>
            </a:r>
          </a:p>
        </p:txBody>
      </p:sp>
      <p:sp>
        <p:nvSpPr>
          <p:cNvPr id="10" name="Slide Number Placeholder 5"/>
          <p:cNvSpPr>
            <a:spLocks noGrp="1"/>
          </p:cNvSpPr>
          <p:nvPr>
            <p:ph type="sldNum" sz="quarter" idx="4"/>
          </p:nvPr>
        </p:nvSpPr>
        <p:spPr>
          <a:xfrm>
            <a:off x="8894780" y="6401175"/>
            <a:ext cx="3017520" cy="365125"/>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cs typeface="Arial" panose="020B0604020202020204" pitchFamily="34" charset="0"/>
              </a:defRPr>
            </a:lvl1pPr>
          </a:lstStyle>
          <a:p>
            <a:fld id="{0C8C4CCD-1362-4CC7-BA2D-0BEF6B3ABFE9}" type="slidenum">
              <a:rPr lang="en-US" smtClean="0"/>
              <a:pPr/>
              <a:t>‹#›</a:t>
            </a:fld>
            <a:endParaRPr lang="en-US"/>
          </a:p>
        </p:txBody>
      </p:sp>
    </p:spTree>
    <p:extLst>
      <p:ext uri="{BB962C8B-B14F-4D97-AF65-F5344CB8AC3E}">
        <p14:creationId xmlns:p14="http://schemas.microsoft.com/office/powerpoint/2010/main" val="13739513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Date Placeholder 3"/>
          <p:cNvSpPr>
            <a:spLocks noGrp="1"/>
          </p:cNvSpPr>
          <p:nvPr>
            <p:ph type="dt" sz="half" idx="10"/>
          </p:nvPr>
        </p:nvSpPr>
        <p:spPr>
          <a:xfrm>
            <a:off x="309282" y="6401175"/>
            <a:ext cx="2743200" cy="365125"/>
          </a:xfrm>
          <a:prstGeom prst="rect">
            <a:avLst/>
          </a:prstGeom>
        </p:spPr>
        <p:txBody>
          <a:bodyPr vert="horz" lIns="91440" tIns="45720" rIns="91440" bIns="45720" rtlCol="0" anchor="ctr"/>
          <a:lstStyle>
            <a:lvl1pPr algn="l">
              <a:defRPr sz="1000">
                <a:solidFill>
                  <a:schemeClr val="tx1">
                    <a:tint val="75000"/>
                  </a:schemeClr>
                </a:solidFill>
                <a:latin typeface="Arial" panose="020B0604020202020204" pitchFamily="34" charset="0"/>
                <a:cs typeface="Arial" panose="020B0604020202020204" pitchFamily="34" charset="0"/>
              </a:defRPr>
            </a:lvl1pPr>
          </a:lstStyle>
          <a:p>
            <a:r>
              <a:rPr lang="en-US"/>
              <a:t>© Kinoomaadziwin Education Body</a:t>
            </a:r>
          </a:p>
        </p:txBody>
      </p:sp>
      <p:sp>
        <p:nvSpPr>
          <p:cNvPr id="9" name="Footer Placeholder 4"/>
          <p:cNvSpPr>
            <a:spLocks noGrp="1"/>
          </p:cNvSpPr>
          <p:nvPr>
            <p:ph type="ftr" sz="quarter" idx="3"/>
          </p:nvPr>
        </p:nvSpPr>
        <p:spPr>
          <a:xfrm>
            <a:off x="4038600" y="6401175"/>
            <a:ext cx="4114800" cy="365125"/>
          </a:xfrm>
          <a:prstGeom prst="rect">
            <a:avLst/>
          </a:prstGeom>
        </p:spPr>
        <p:txBody>
          <a:bodyPr vert="horz" lIns="91440" tIns="45720" rIns="91440" bIns="45720" rtlCol="0" anchor="ctr"/>
          <a:lstStyle>
            <a:lvl1pPr algn="ctr">
              <a:defRPr sz="1100" b="1">
                <a:solidFill>
                  <a:schemeClr val="tx1">
                    <a:tint val="75000"/>
                  </a:schemeClr>
                </a:solidFill>
                <a:latin typeface="Arial" panose="020B0604020202020204" pitchFamily="34" charset="0"/>
                <a:cs typeface="Arial" panose="020B0604020202020204" pitchFamily="34" charset="0"/>
              </a:defRPr>
            </a:lvl1pPr>
          </a:lstStyle>
          <a:p>
            <a:r>
              <a:rPr lang="en-US"/>
              <a:t>www.aes-keb.com</a:t>
            </a:r>
          </a:p>
        </p:txBody>
      </p:sp>
      <p:sp>
        <p:nvSpPr>
          <p:cNvPr id="10" name="Slide Number Placeholder 5"/>
          <p:cNvSpPr>
            <a:spLocks noGrp="1"/>
          </p:cNvSpPr>
          <p:nvPr>
            <p:ph type="sldNum" sz="quarter" idx="4"/>
          </p:nvPr>
        </p:nvSpPr>
        <p:spPr>
          <a:xfrm>
            <a:off x="8894780" y="6401175"/>
            <a:ext cx="3017520" cy="365125"/>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cs typeface="Arial" panose="020B0604020202020204" pitchFamily="34" charset="0"/>
              </a:defRPr>
            </a:lvl1pPr>
          </a:lstStyle>
          <a:p>
            <a:fld id="{0C8C4CCD-1362-4CC7-BA2D-0BEF6B3ABFE9}" type="slidenum">
              <a:rPr lang="en-US" smtClean="0"/>
              <a:pPr/>
              <a:t>‹#›</a:t>
            </a:fld>
            <a:endParaRPr lang="en-US"/>
          </a:p>
        </p:txBody>
      </p:sp>
    </p:spTree>
    <p:extLst>
      <p:ext uri="{BB962C8B-B14F-4D97-AF65-F5344CB8AC3E}">
        <p14:creationId xmlns:p14="http://schemas.microsoft.com/office/powerpoint/2010/main" val="29147461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pic>
        <p:nvPicPr>
          <p:cNvPr id="14" name="Picture 13"/>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1" name="Rectangle 20"/>
          <p:cNvSpPr/>
          <p:nvPr userDrawn="1"/>
        </p:nvSpPr>
        <p:spPr>
          <a:xfrm>
            <a:off x="0" y="0"/>
            <a:ext cx="12192000"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schemeClr val="bg2">
                  <a:lumMod val="90000"/>
                </a:schemeClr>
              </a:solidFill>
            </a:endParaRPr>
          </a:p>
        </p:txBody>
      </p:sp>
    </p:spTree>
    <p:extLst>
      <p:ext uri="{BB962C8B-B14F-4D97-AF65-F5344CB8AC3E}">
        <p14:creationId xmlns:p14="http://schemas.microsoft.com/office/powerpoint/2010/main" val="32339463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b="1" kern="1200">
          <a:solidFill>
            <a:schemeClr val="bg1"/>
          </a:solidFill>
          <a:latin typeface="Source Sans Pro" panose="020B0503030403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Source Sans Pro" panose="020B0503030403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Source Sans Pro" panose="020B0503030403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Source Sans Pro" panose="020B0503030403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Source Sans Pro" panose="020B0503030403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Source Sans Pro" panose="020B0503030403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hyperlink" Target="mailto:christine.dokis@a-e-s.ca" TargetMode="External"/><Relationship Id="rId2" Type="http://schemas.openxmlformats.org/officeDocument/2006/relationships/image" Target="../media/image1.png"/><Relationship Id="rId1" Type="http://schemas.openxmlformats.org/officeDocument/2006/relationships/slideLayout" Target="../slideLayouts/slideLayout5.xml"/><Relationship Id="rId4" Type="http://schemas.openxmlformats.org/officeDocument/2006/relationships/hyperlink" Target="mailto:tracey.odonnell@a-e-s.ca"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grpSp>
        <p:nvGrpSpPr>
          <p:cNvPr id="31" name="Group 30"/>
          <p:cNvGrpSpPr/>
          <p:nvPr/>
        </p:nvGrpSpPr>
        <p:grpSpPr>
          <a:xfrm>
            <a:off x="0" y="0"/>
            <a:ext cx="12192000" cy="6858000"/>
            <a:chOff x="0" y="0"/>
            <a:chExt cx="12192000" cy="6858000"/>
          </a:xfrm>
        </p:grpSpPr>
        <p:pic>
          <p:nvPicPr>
            <p:cNvPr id="13" name="Pictur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5" name="Rectangle 24"/>
            <p:cNvSpPr/>
            <p:nvPr/>
          </p:nvSpPr>
          <p:spPr>
            <a:xfrm>
              <a:off x="0" y="0"/>
              <a:ext cx="12191999" cy="6858000"/>
            </a:xfrm>
            <a:prstGeom prst="rect">
              <a:avLst/>
            </a:prstGeom>
            <a:gradFill flip="none" rotWithShape="1">
              <a:gsLst>
                <a:gs pos="0">
                  <a:schemeClr val="accent1">
                    <a:tint val="66000"/>
                    <a:satMod val="160000"/>
                    <a:alpha val="50000"/>
                  </a:schemeClr>
                </a:gs>
                <a:gs pos="50000">
                  <a:schemeClr val="accent1">
                    <a:tint val="44500"/>
                    <a:satMod val="160000"/>
                    <a:alpha val="50000"/>
                  </a:schemeClr>
                </a:gs>
                <a:gs pos="100000">
                  <a:schemeClr val="accent1">
                    <a:tint val="23500"/>
                    <a:satMod val="160000"/>
                    <a:alpha val="5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grpSp>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1654" y="616509"/>
            <a:ext cx="4168580" cy="1389527"/>
          </a:xfrm>
          <a:prstGeom prst="rect">
            <a:avLst/>
          </a:prstGeom>
        </p:spPr>
      </p:pic>
      <p:sp>
        <p:nvSpPr>
          <p:cNvPr id="14" name="TextBox 13"/>
          <p:cNvSpPr txBox="1"/>
          <p:nvPr/>
        </p:nvSpPr>
        <p:spPr>
          <a:xfrm>
            <a:off x="694376" y="5669751"/>
            <a:ext cx="9490481" cy="830997"/>
          </a:xfrm>
          <a:prstGeom prst="rect">
            <a:avLst/>
          </a:prstGeom>
          <a:noFill/>
        </p:spPr>
        <p:txBody>
          <a:bodyPr wrap="square" rtlCol="0">
            <a:spAutoFit/>
          </a:bodyPr>
          <a:lstStyle/>
          <a:p>
            <a:r>
              <a:rPr lang="en-US" sz="2400" b="1" dirty="0">
                <a:solidFill>
                  <a:schemeClr val="accent5">
                    <a:lumMod val="75000"/>
                  </a:schemeClr>
                </a:solidFill>
                <a:latin typeface="Source Sans Pro" panose="020B0503030403020204" pitchFamily="34" charset="0"/>
              </a:rPr>
              <a:t>Presented by the Kinoomaadziwin Education Body</a:t>
            </a:r>
          </a:p>
          <a:p>
            <a:r>
              <a:rPr lang="en-US" sz="2400" b="1" dirty="0">
                <a:solidFill>
                  <a:schemeClr val="accent5">
                    <a:lumMod val="75000"/>
                  </a:schemeClr>
                </a:solidFill>
                <a:latin typeface="Source Sans Pro" panose="020B0503030403020204" pitchFamily="34" charset="0"/>
              </a:rPr>
              <a:t>June 30, 2021</a:t>
            </a:r>
          </a:p>
        </p:txBody>
      </p:sp>
      <p:grpSp>
        <p:nvGrpSpPr>
          <p:cNvPr id="8" name="Group 7"/>
          <p:cNvGrpSpPr/>
          <p:nvPr/>
        </p:nvGrpSpPr>
        <p:grpSpPr>
          <a:xfrm>
            <a:off x="694376" y="3146224"/>
            <a:ext cx="10287658" cy="1570753"/>
            <a:chOff x="694377" y="2159344"/>
            <a:chExt cx="9490481" cy="1570753"/>
          </a:xfrm>
        </p:grpSpPr>
        <p:sp>
          <p:nvSpPr>
            <p:cNvPr id="9" name="TextBox 8"/>
            <p:cNvSpPr txBox="1"/>
            <p:nvPr/>
          </p:nvSpPr>
          <p:spPr>
            <a:xfrm>
              <a:off x="694377" y="2159344"/>
              <a:ext cx="9490481" cy="923330"/>
            </a:xfrm>
            <a:prstGeom prst="rect">
              <a:avLst/>
            </a:prstGeom>
            <a:noFill/>
          </p:spPr>
          <p:txBody>
            <a:bodyPr wrap="square" rtlCol="0">
              <a:spAutoFit/>
            </a:bodyPr>
            <a:lstStyle/>
            <a:p>
              <a:r>
                <a:rPr lang="en-US" sz="5400" b="1" dirty="0">
                  <a:solidFill>
                    <a:schemeClr val="tx1">
                      <a:lumMod val="75000"/>
                      <a:lumOff val="25000"/>
                    </a:schemeClr>
                  </a:solidFill>
                  <a:latin typeface="Source Sans Pro" panose="020B0503030403020204" pitchFamily="34" charset="0"/>
                </a:rPr>
                <a:t>Chiefs Forum on Self-Governance</a:t>
              </a:r>
            </a:p>
          </p:txBody>
        </p:sp>
        <p:sp>
          <p:nvSpPr>
            <p:cNvPr id="10" name="TextBox 9"/>
            <p:cNvSpPr txBox="1"/>
            <p:nvPr/>
          </p:nvSpPr>
          <p:spPr>
            <a:xfrm>
              <a:off x="694377" y="3206877"/>
              <a:ext cx="9490481" cy="523220"/>
            </a:xfrm>
            <a:prstGeom prst="rect">
              <a:avLst/>
            </a:prstGeom>
            <a:noFill/>
          </p:spPr>
          <p:txBody>
            <a:bodyPr wrap="square" rtlCol="0">
              <a:spAutoFit/>
            </a:bodyPr>
            <a:lstStyle/>
            <a:p>
              <a:r>
                <a:rPr lang="en-US" sz="2800" b="1" dirty="0">
                  <a:solidFill>
                    <a:srgbClr val="1C67A8"/>
                  </a:solidFill>
                  <a:latin typeface="Source Sans Pro" panose="020B0503030403020204" pitchFamily="34" charset="0"/>
                  <a:ea typeface="Calibri" panose="020F0502020204030204" pitchFamily="34" charset="0"/>
                </a:rPr>
                <a:t>AES </a:t>
              </a:r>
              <a:r>
                <a:rPr lang="en-US" sz="2800" b="1" dirty="0">
                  <a:solidFill>
                    <a:srgbClr val="1C67A8"/>
                  </a:solidFill>
                  <a:effectLst/>
                  <a:latin typeface="Source Sans Pro" panose="020B0503030403020204" pitchFamily="34" charset="0"/>
                  <a:ea typeface="Calibri" panose="020F0502020204030204" pitchFamily="34" charset="0"/>
                </a:rPr>
                <a:t>JURISDICTIONAL PRIORITIES AND CONSIDERATIONS</a:t>
              </a:r>
              <a:endParaRPr lang="en-US" sz="2800" b="1" dirty="0">
                <a:solidFill>
                  <a:srgbClr val="1C67A8"/>
                </a:solidFill>
                <a:latin typeface="Source Sans Pro" panose="020B0503030403020204" pitchFamily="34" charset="0"/>
              </a:endParaRPr>
            </a:p>
          </p:txBody>
        </p:sp>
      </p:grpSp>
    </p:spTree>
    <p:extLst>
      <p:ext uri="{BB962C8B-B14F-4D97-AF65-F5344CB8AC3E}">
        <p14:creationId xmlns:p14="http://schemas.microsoft.com/office/powerpoint/2010/main" val="41968621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2"/>
          <p:cNvSpPr>
            <a:spLocks noGrp="1"/>
          </p:cNvSpPr>
          <p:nvPr>
            <p:ph idx="1"/>
          </p:nvPr>
        </p:nvSpPr>
        <p:spPr>
          <a:xfrm>
            <a:off x="678860" y="1577420"/>
            <a:ext cx="10515600" cy="4683950"/>
          </a:xfrm>
        </p:spPr>
        <p:txBody>
          <a:bodyPr anchor="t">
            <a:noAutofit/>
          </a:bodyPr>
          <a:lstStyle/>
          <a:p>
            <a:pPr>
              <a:lnSpc>
                <a:spcPct val="114000"/>
              </a:lnSpc>
              <a:spcBef>
                <a:spcPts val="600"/>
              </a:spcBef>
              <a:spcAft>
                <a:spcPts val="600"/>
              </a:spcAft>
            </a:pPr>
            <a:r>
              <a:rPr lang="en-US" dirty="0">
                <a:solidFill>
                  <a:schemeClr val="accent1">
                    <a:lumMod val="75000"/>
                  </a:schemeClr>
                </a:solidFill>
              </a:rPr>
              <a:t>Self-Governance Table (negotiations)</a:t>
            </a:r>
          </a:p>
          <a:p>
            <a:pPr marL="342900" indent="-342900">
              <a:lnSpc>
                <a:spcPct val="113999"/>
              </a:lnSpc>
              <a:spcBef>
                <a:spcPts val="600"/>
              </a:spcBef>
              <a:spcAft>
                <a:spcPts val="600"/>
              </a:spcAft>
              <a:buChar char="•"/>
            </a:pPr>
            <a:r>
              <a:rPr lang="en-US" b="0" dirty="0">
                <a:solidFill>
                  <a:schemeClr val="tx1"/>
                </a:solidFill>
                <a:latin typeface="Source Sans Pro"/>
                <a:ea typeface="Source Sans Pro"/>
              </a:rPr>
              <a:t>Support on addressing common negotiations issues such as ratification</a:t>
            </a:r>
          </a:p>
          <a:p>
            <a:pPr marL="342900" indent="-342900">
              <a:lnSpc>
                <a:spcPct val="113999"/>
              </a:lnSpc>
              <a:spcBef>
                <a:spcPts val="600"/>
              </a:spcBef>
              <a:spcAft>
                <a:spcPts val="600"/>
              </a:spcAft>
              <a:buChar char="•"/>
            </a:pPr>
            <a:r>
              <a:rPr lang="en-US" b="0" dirty="0">
                <a:solidFill>
                  <a:schemeClr val="tx1"/>
                </a:solidFill>
                <a:latin typeface="Source Sans Pro"/>
                <a:ea typeface="Source Sans Pro"/>
              </a:rPr>
              <a:t>Information sharing and advocating for Anishinabek First Nations in the collaborative fiscal policy development with Canada</a:t>
            </a:r>
            <a:endParaRPr lang="en-US" b="0" dirty="0">
              <a:solidFill>
                <a:schemeClr val="tx1"/>
              </a:solidFill>
              <a:ea typeface="Source Sans Pro"/>
            </a:endParaRPr>
          </a:p>
          <a:p>
            <a:pPr marL="342900" indent="-342900">
              <a:lnSpc>
                <a:spcPct val="113999"/>
              </a:lnSpc>
              <a:spcBef>
                <a:spcPts val="600"/>
              </a:spcBef>
              <a:spcAft>
                <a:spcPts val="600"/>
              </a:spcAft>
              <a:buChar char="•"/>
            </a:pPr>
            <a:r>
              <a:rPr lang="en-US" b="0" dirty="0">
                <a:solidFill>
                  <a:schemeClr val="tx1"/>
                </a:solidFill>
                <a:latin typeface="Source Sans Pro"/>
                <a:ea typeface="Source Sans Pro"/>
              </a:rPr>
              <a:t>Sharing negotiations approaches and draft agreements among all the Anishinabek negotiations tables</a:t>
            </a:r>
          </a:p>
          <a:p>
            <a:pPr>
              <a:lnSpc>
                <a:spcPct val="114000"/>
              </a:lnSpc>
              <a:spcBef>
                <a:spcPts val="600"/>
              </a:spcBef>
              <a:spcAft>
                <a:spcPts val="600"/>
              </a:spcAft>
            </a:pPr>
            <a:r>
              <a:rPr lang="en-US" dirty="0">
                <a:solidFill>
                  <a:schemeClr val="accent1">
                    <a:lumMod val="75000"/>
                  </a:schemeClr>
                </a:solidFill>
                <a:latin typeface="Source Sans Pro"/>
                <a:ea typeface="Source Sans Pro"/>
              </a:rPr>
              <a:t>Harmonization of ANEA and ANGA</a:t>
            </a:r>
          </a:p>
          <a:p>
            <a:pPr marL="342900" indent="-342900">
              <a:lnSpc>
                <a:spcPct val="113999"/>
              </a:lnSpc>
              <a:spcBef>
                <a:spcPts val="600"/>
              </a:spcBef>
              <a:spcAft>
                <a:spcPts val="600"/>
              </a:spcAft>
              <a:buChar char="•"/>
            </a:pPr>
            <a:r>
              <a:rPr lang="en-US" b="0" dirty="0">
                <a:solidFill>
                  <a:schemeClr val="tx1"/>
                </a:solidFill>
                <a:latin typeface="Source Sans Pro"/>
                <a:ea typeface="Source Sans Pro"/>
              </a:rPr>
              <a:t>On-going collaboration and discussions to ensure supports available to all Anishinabek First Nations </a:t>
            </a:r>
          </a:p>
        </p:txBody>
      </p:sp>
      <p:sp>
        <p:nvSpPr>
          <p:cNvPr id="16" name="Rectangle 15"/>
          <p:cNvSpPr/>
          <p:nvPr/>
        </p:nvSpPr>
        <p:spPr>
          <a:xfrm>
            <a:off x="0" y="6318504"/>
            <a:ext cx="12192000" cy="539496"/>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schemeClr val="bg2">
                  <a:lumMod val="90000"/>
                </a:schemeClr>
              </a:solidFill>
            </a:endParaRPr>
          </a:p>
        </p:txBody>
      </p:sp>
      <p:sp>
        <p:nvSpPr>
          <p:cNvPr id="17" name="Footer Placeholder 3"/>
          <p:cNvSpPr>
            <a:spLocks noGrp="1"/>
          </p:cNvSpPr>
          <p:nvPr>
            <p:ph type="ftr" sz="quarter" idx="3"/>
          </p:nvPr>
        </p:nvSpPr>
        <p:spPr>
          <a:xfrm>
            <a:off x="4038600" y="6401175"/>
            <a:ext cx="4114800" cy="365125"/>
          </a:xfrm>
        </p:spPr>
        <p:txBody>
          <a:bodyPr anchor="ctr">
            <a:normAutofit/>
          </a:bodyPr>
          <a:lstStyle/>
          <a:p>
            <a:pPr algn="ctr"/>
            <a:r>
              <a:rPr lang="en-US" sz="1100">
                <a:solidFill>
                  <a:schemeClr val="tx1">
                    <a:lumMod val="75000"/>
                    <a:lumOff val="25000"/>
                  </a:schemeClr>
                </a:solidFill>
                <a:latin typeface="Source Sans Pro" panose="020B0503030403020204" pitchFamily="34" charset="0"/>
              </a:rPr>
              <a:t>www.aes-keb.com</a:t>
            </a:r>
          </a:p>
        </p:txBody>
      </p:sp>
      <p:sp>
        <p:nvSpPr>
          <p:cNvPr id="18" name="Slide Number Placeholder 4"/>
          <p:cNvSpPr>
            <a:spLocks noGrp="1"/>
          </p:cNvSpPr>
          <p:nvPr>
            <p:ph type="sldNum" sz="quarter" idx="4"/>
          </p:nvPr>
        </p:nvSpPr>
        <p:spPr>
          <a:xfrm>
            <a:off x="8894780" y="6401175"/>
            <a:ext cx="3017520" cy="365125"/>
          </a:xfrm>
        </p:spPr>
        <p:txBody>
          <a:bodyPr anchor="ctr"/>
          <a:lstStyle/>
          <a:p>
            <a:pPr marL="0" indent="0" algn="r">
              <a:buNone/>
            </a:pPr>
            <a:fld id="{AEFDC3B5-3788-434C-B277-2CC8D6E7BA6E}" type="slidenum">
              <a:rPr lang="en-US" sz="1100" smtClean="0">
                <a:solidFill>
                  <a:schemeClr val="tx1">
                    <a:lumMod val="75000"/>
                    <a:lumOff val="25000"/>
                  </a:schemeClr>
                </a:solidFill>
                <a:latin typeface="Source Sans Pro" panose="020B0503030403020204" pitchFamily="34" charset="0"/>
              </a:rPr>
              <a:t>10</a:t>
            </a:fld>
            <a:endParaRPr lang="en-US" sz="1100" dirty="0">
              <a:solidFill>
                <a:schemeClr val="tx1">
                  <a:lumMod val="75000"/>
                  <a:lumOff val="25000"/>
                </a:schemeClr>
              </a:solidFill>
              <a:latin typeface="Source Sans Pro" panose="020B0503030403020204" pitchFamily="34" charset="0"/>
            </a:endParaRPr>
          </a:p>
        </p:txBody>
      </p:sp>
      <p:sp>
        <p:nvSpPr>
          <p:cNvPr id="20" name="TextBox 19"/>
          <p:cNvSpPr txBox="1"/>
          <p:nvPr/>
        </p:nvSpPr>
        <p:spPr>
          <a:xfrm>
            <a:off x="678860" y="574492"/>
            <a:ext cx="10852740" cy="584775"/>
          </a:xfrm>
          <a:prstGeom prst="rect">
            <a:avLst/>
          </a:prstGeom>
          <a:noFill/>
        </p:spPr>
        <p:txBody>
          <a:bodyPr wrap="square" rtlCol="0">
            <a:spAutoFit/>
          </a:bodyPr>
          <a:lstStyle/>
          <a:p>
            <a:r>
              <a:rPr lang="en-US" sz="3200" b="1" dirty="0">
                <a:solidFill>
                  <a:schemeClr val="tx1">
                    <a:lumMod val="75000"/>
                    <a:lumOff val="25000"/>
                  </a:schemeClr>
                </a:solidFill>
                <a:latin typeface="Source Sans Pro" panose="020B0503030403020204" pitchFamily="34" charset="0"/>
                <a:cs typeface="Arial" panose="020B0604020202020204" pitchFamily="34" charset="0"/>
              </a:rPr>
              <a:t>Opportunities for Collaboration </a:t>
            </a:r>
          </a:p>
        </p:txBody>
      </p:sp>
      <p:sp>
        <p:nvSpPr>
          <p:cNvPr id="8" name="Date Placeholder 5">
            <a:extLst>
              <a:ext uri="{FF2B5EF4-FFF2-40B4-BE49-F238E27FC236}">
                <a16:creationId xmlns:a16="http://schemas.microsoft.com/office/drawing/2014/main" id="{8812B4F8-CE9D-4599-AA28-2463F62DE5FB}"/>
              </a:ext>
            </a:extLst>
          </p:cNvPr>
          <p:cNvSpPr txBox="1">
            <a:spLocks/>
          </p:cNvSpPr>
          <p:nvPr/>
        </p:nvSpPr>
        <p:spPr>
          <a:xfrm>
            <a:off x="309282" y="6401175"/>
            <a:ext cx="3375750" cy="365125"/>
          </a:xfrm>
          <a:prstGeom prst="rect">
            <a:avLst/>
          </a:prstGeom>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Source Sans Pro" panose="020B0503030403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Source Sans Pro" panose="020B0503030403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Source Sans Pro" panose="020B0503030403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Source Sans Pro" panose="020B0503030403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Source Sans Pro" panose="020B0503030403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1100">
                <a:solidFill>
                  <a:schemeClr val="tx1">
                    <a:lumMod val="75000"/>
                    <a:lumOff val="25000"/>
                  </a:schemeClr>
                </a:solidFill>
              </a:rPr>
              <a:t>AN Chiefs Forum on Self-Governance - June 30, 2021</a:t>
            </a:r>
            <a:endParaRPr lang="en-US" sz="1100" dirty="0">
              <a:solidFill>
                <a:schemeClr val="tx1">
                  <a:lumMod val="75000"/>
                  <a:lumOff val="25000"/>
                </a:schemeClr>
              </a:solidFill>
            </a:endParaRPr>
          </a:p>
        </p:txBody>
      </p:sp>
    </p:spTree>
    <p:extLst>
      <p:ext uri="{BB962C8B-B14F-4D97-AF65-F5344CB8AC3E}">
        <p14:creationId xmlns:p14="http://schemas.microsoft.com/office/powerpoint/2010/main" val="10553632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7" name="Group 36"/>
          <p:cNvGrpSpPr/>
          <p:nvPr/>
        </p:nvGrpSpPr>
        <p:grpSpPr>
          <a:xfrm>
            <a:off x="0" y="0"/>
            <a:ext cx="12192000" cy="6858000"/>
            <a:chOff x="0" y="0"/>
            <a:chExt cx="12192000" cy="6858000"/>
          </a:xfrm>
        </p:grpSpPr>
        <p:pic>
          <p:nvPicPr>
            <p:cNvPr id="38" name="Picture 3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9" name="Rectangle 38"/>
            <p:cNvSpPr/>
            <p:nvPr/>
          </p:nvSpPr>
          <p:spPr>
            <a:xfrm>
              <a:off x="0" y="0"/>
              <a:ext cx="12191999" cy="6858000"/>
            </a:xfrm>
            <a:prstGeom prst="rect">
              <a:avLst/>
            </a:prstGeom>
            <a:gradFill flip="none" rotWithShape="1">
              <a:gsLst>
                <a:gs pos="0">
                  <a:schemeClr val="accent1">
                    <a:tint val="66000"/>
                    <a:satMod val="160000"/>
                    <a:alpha val="50000"/>
                  </a:schemeClr>
                </a:gs>
                <a:gs pos="50000">
                  <a:schemeClr val="accent1">
                    <a:tint val="44500"/>
                    <a:satMod val="160000"/>
                    <a:alpha val="50000"/>
                  </a:schemeClr>
                </a:gs>
                <a:gs pos="100000">
                  <a:schemeClr val="accent1">
                    <a:tint val="23500"/>
                    <a:satMod val="160000"/>
                    <a:alpha val="5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grpSp>
      <p:grpSp>
        <p:nvGrpSpPr>
          <p:cNvPr id="8" name="Group 7"/>
          <p:cNvGrpSpPr/>
          <p:nvPr/>
        </p:nvGrpSpPr>
        <p:grpSpPr>
          <a:xfrm>
            <a:off x="727033" y="2274838"/>
            <a:ext cx="10287659" cy="2308324"/>
            <a:chOff x="694377" y="1841956"/>
            <a:chExt cx="9490482" cy="2308324"/>
          </a:xfrm>
        </p:grpSpPr>
        <p:sp>
          <p:nvSpPr>
            <p:cNvPr id="12" name="TextBox 11"/>
            <p:cNvSpPr txBox="1"/>
            <p:nvPr/>
          </p:nvSpPr>
          <p:spPr>
            <a:xfrm>
              <a:off x="694378" y="1841956"/>
              <a:ext cx="9490481" cy="2308324"/>
            </a:xfrm>
            <a:prstGeom prst="rect">
              <a:avLst/>
            </a:prstGeom>
            <a:noFill/>
          </p:spPr>
          <p:txBody>
            <a:bodyPr wrap="square" rtlCol="0">
              <a:spAutoFit/>
            </a:bodyPr>
            <a:lstStyle/>
            <a:p>
              <a:r>
                <a:rPr lang="en-US" sz="7200" b="1" dirty="0">
                  <a:solidFill>
                    <a:schemeClr val="tx1">
                      <a:lumMod val="75000"/>
                      <a:lumOff val="25000"/>
                    </a:schemeClr>
                  </a:solidFill>
                  <a:latin typeface="Source Sans Pro" panose="020B0503030403020204" pitchFamily="34" charset="0"/>
                </a:rPr>
                <a:t>Governance Summit January 2020</a:t>
              </a:r>
            </a:p>
          </p:txBody>
        </p:sp>
        <p:sp>
          <p:nvSpPr>
            <p:cNvPr id="13" name="TextBox 12"/>
            <p:cNvSpPr txBox="1"/>
            <p:nvPr/>
          </p:nvSpPr>
          <p:spPr>
            <a:xfrm>
              <a:off x="694377" y="3206877"/>
              <a:ext cx="9490481" cy="769441"/>
            </a:xfrm>
            <a:prstGeom prst="rect">
              <a:avLst/>
            </a:prstGeom>
            <a:noFill/>
          </p:spPr>
          <p:txBody>
            <a:bodyPr wrap="square" rtlCol="0">
              <a:spAutoFit/>
            </a:bodyPr>
            <a:lstStyle/>
            <a:p>
              <a:endParaRPr lang="en-US" sz="4400" b="1" dirty="0">
                <a:solidFill>
                  <a:schemeClr val="accent1">
                    <a:lumMod val="75000"/>
                  </a:schemeClr>
                </a:solidFill>
                <a:latin typeface="Source Sans Pro" panose="020B0503030403020204" pitchFamily="34" charset="0"/>
              </a:endParaRPr>
            </a:p>
          </p:txBody>
        </p:sp>
      </p:grpSp>
    </p:spTree>
    <p:extLst>
      <p:ext uri="{BB962C8B-B14F-4D97-AF65-F5344CB8AC3E}">
        <p14:creationId xmlns:p14="http://schemas.microsoft.com/office/powerpoint/2010/main" val="42623209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0" y="6318504"/>
            <a:ext cx="12192000" cy="539496"/>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schemeClr val="bg2">
                  <a:lumMod val="90000"/>
                </a:schemeClr>
              </a:solidFill>
            </a:endParaRPr>
          </a:p>
        </p:txBody>
      </p:sp>
      <p:sp>
        <p:nvSpPr>
          <p:cNvPr id="17" name="Footer Placeholder 3"/>
          <p:cNvSpPr>
            <a:spLocks noGrp="1"/>
          </p:cNvSpPr>
          <p:nvPr>
            <p:ph type="ftr" sz="quarter" idx="3"/>
          </p:nvPr>
        </p:nvSpPr>
        <p:spPr>
          <a:xfrm>
            <a:off x="4038600" y="6401175"/>
            <a:ext cx="4114800" cy="365125"/>
          </a:xfrm>
        </p:spPr>
        <p:txBody>
          <a:bodyPr anchor="ctr">
            <a:normAutofit/>
          </a:bodyPr>
          <a:lstStyle/>
          <a:p>
            <a:pPr algn="ctr"/>
            <a:r>
              <a:rPr lang="en-US" sz="1100">
                <a:solidFill>
                  <a:schemeClr val="tx1">
                    <a:lumMod val="75000"/>
                    <a:lumOff val="25000"/>
                  </a:schemeClr>
                </a:solidFill>
                <a:latin typeface="Source Sans Pro" panose="020B0503030403020204" pitchFamily="34" charset="0"/>
              </a:rPr>
              <a:t>www.aes-keb.com</a:t>
            </a:r>
          </a:p>
        </p:txBody>
      </p:sp>
      <p:sp>
        <p:nvSpPr>
          <p:cNvPr id="18" name="Slide Number Placeholder 4"/>
          <p:cNvSpPr>
            <a:spLocks noGrp="1"/>
          </p:cNvSpPr>
          <p:nvPr>
            <p:ph type="sldNum" sz="quarter" idx="4"/>
          </p:nvPr>
        </p:nvSpPr>
        <p:spPr>
          <a:xfrm>
            <a:off x="8894780" y="6401175"/>
            <a:ext cx="3017520" cy="365125"/>
          </a:xfrm>
        </p:spPr>
        <p:txBody>
          <a:bodyPr anchor="ctr"/>
          <a:lstStyle/>
          <a:p>
            <a:pPr marL="0" indent="0" algn="r">
              <a:buNone/>
            </a:pPr>
            <a:fld id="{AEFDC3B5-3788-434C-B277-2CC8D6E7BA6E}" type="slidenum">
              <a:rPr lang="en-US" sz="1100" smtClean="0">
                <a:solidFill>
                  <a:schemeClr val="tx1">
                    <a:lumMod val="75000"/>
                    <a:lumOff val="25000"/>
                  </a:schemeClr>
                </a:solidFill>
                <a:latin typeface="Source Sans Pro" panose="020B0503030403020204" pitchFamily="34" charset="0"/>
              </a:rPr>
              <a:t>12</a:t>
            </a:fld>
            <a:endParaRPr lang="en-US" sz="1100" dirty="0">
              <a:solidFill>
                <a:schemeClr val="tx1">
                  <a:lumMod val="75000"/>
                  <a:lumOff val="25000"/>
                </a:schemeClr>
              </a:solidFill>
              <a:latin typeface="Source Sans Pro" panose="020B0503030403020204" pitchFamily="34" charset="0"/>
            </a:endParaRPr>
          </a:p>
        </p:txBody>
      </p:sp>
      <p:sp>
        <p:nvSpPr>
          <p:cNvPr id="20" name="TextBox 19"/>
          <p:cNvSpPr txBox="1"/>
          <p:nvPr/>
        </p:nvSpPr>
        <p:spPr>
          <a:xfrm>
            <a:off x="309282" y="455595"/>
            <a:ext cx="10852740" cy="584775"/>
          </a:xfrm>
          <a:prstGeom prst="rect">
            <a:avLst/>
          </a:prstGeom>
          <a:noFill/>
        </p:spPr>
        <p:txBody>
          <a:bodyPr wrap="square" rtlCol="0">
            <a:spAutoFit/>
          </a:bodyPr>
          <a:lstStyle/>
          <a:p>
            <a:r>
              <a:rPr lang="en-US" sz="3200" b="1" dirty="0">
                <a:solidFill>
                  <a:schemeClr val="tx1">
                    <a:lumMod val="75000"/>
                    <a:lumOff val="25000"/>
                  </a:schemeClr>
                </a:solidFill>
                <a:latin typeface="Source Sans Pro" panose="020B0503030403020204" pitchFamily="34" charset="0"/>
                <a:cs typeface="Arial" panose="020B0604020202020204" pitchFamily="34" charset="0"/>
              </a:rPr>
              <a:t>Harmonization principles identified in 2020 </a:t>
            </a:r>
          </a:p>
        </p:txBody>
      </p:sp>
      <p:sp>
        <p:nvSpPr>
          <p:cNvPr id="8" name="Date Placeholder 5">
            <a:extLst>
              <a:ext uri="{FF2B5EF4-FFF2-40B4-BE49-F238E27FC236}">
                <a16:creationId xmlns:a16="http://schemas.microsoft.com/office/drawing/2014/main" id="{244FAA1A-00DE-425E-9D8D-2C9FD09D26C8}"/>
              </a:ext>
            </a:extLst>
          </p:cNvPr>
          <p:cNvSpPr txBox="1">
            <a:spLocks/>
          </p:cNvSpPr>
          <p:nvPr/>
        </p:nvSpPr>
        <p:spPr>
          <a:xfrm>
            <a:off x="309282" y="6401175"/>
            <a:ext cx="3375750" cy="365125"/>
          </a:xfrm>
          <a:prstGeom prst="rect">
            <a:avLst/>
          </a:prstGeom>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Source Sans Pro" panose="020B0503030403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Source Sans Pro" panose="020B0503030403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Source Sans Pro" panose="020B0503030403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Source Sans Pro" panose="020B0503030403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Source Sans Pro" panose="020B0503030403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1100">
                <a:solidFill>
                  <a:schemeClr val="tx1">
                    <a:lumMod val="75000"/>
                    <a:lumOff val="25000"/>
                  </a:schemeClr>
                </a:solidFill>
              </a:rPr>
              <a:t>AN Chiefs Forum on Self-Governance - June 30, 2021</a:t>
            </a:r>
            <a:endParaRPr lang="en-US" sz="1100" dirty="0">
              <a:solidFill>
                <a:schemeClr val="tx1">
                  <a:lumMod val="75000"/>
                  <a:lumOff val="25000"/>
                </a:schemeClr>
              </a:solidFill>
            </a:endParaRPr>
          </a:p>
        </p:txBody>
      </p:sp>
      <p:pic>
        <p:nvPicPr>
          <p:cNvPr id="5" name="Picture 4">
            <a:extLst>
              <a:ext uri="{FF2B5EF4-FFF2-40B4-BE49-F238E27FC236}">
                <a16:creationId xmlns:a16="http://schemas.microsoft.com/office/drawing/2014/main" id="{1D3BA2BC-9576-44CE-9E1E-4CA5B11C9B07}"/>
              </a:ext>
            </a:extLst>
          </p:cNvPr>
          <p:cNvPicPr>
            <a:picLocks noChangeAspect="1"/>
          </p:cNvPicPr>
          <p:nvPr/>
        </p:nvPicPr>
        <p:blipFill rotWithShape="1">
          <a:blip r:embed="rId2">
            <a:clrChange>
              <a:clrFrom>
                <a:srgbClr val="FFFFFF"/>
              </a:clrFrom>
              <a:clrTo>
                <a:srgbClr val="FFFFFF">
                  <a:alpha val="0"/>
                </a:srgbClr>
              </a:clrTo>
            </a:clrChange>
          </a:blip>
          <a:srcRect l="2827" t="24301" r="7087" b="24922"/>
          <a:stretch/>
        </p:blipFill>
        <p:spPr>
          <a:xfrm>
            <a:off x="1311728" y="1155348"/>
            <a:ext cx="9568543" cy="5154127"/>
          </a:xfrm>
          <a:prstGeom prst="rect">
            <a:avLst/>
          </a:prstGeom>
        </p:spPr>
      </p:pic>
    </p:spTree>
    <p:extLst>
      <p:ext uri="{BB962C8B-B14F-4D97-AF65-F5344CB8AC3E}">
        <p14:creationId xmlns:p14="http://schemas.microsoft.com/office/powerpoint/2010/main" val="36247071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7" name="Group 36"/>
          <p:cNvGrpSpPr/>
          <p:nvPr/>
        </p:nvGrpSpPr>
        <p:grpSpPr>
          <a:xfrm>
            <a:off x="0" y="0"/>
            <a:ext cx="12192000" cy="6858000"/>
            <a:chOff x="0" y="0"/>
            <a:chExt cx="12192000" cy="6858000"/>
          </a:xfrm>
        </p:grpSpPr>
        <p:pic>
          <p:nvPicPr>
            <p:cNvPr id="38" name="Picture 3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9" name="Rectangle 38"/>
            <p:cNvSpPr/>
            <p:nvPr/>
          </p:nvSpPr>
          <p:spPr>
            <a:xfrm>
              <a:off x="0" y="0"/>
              <a:ext cx="12191999" cy="6858000"/>
            </a:xfrm>
            <a:prstGeom prst="rect">
              <a:avLst/>
            </a:prstGeom>
            <a:gradFill flip="none" rotWithShape="1">
              <a:gsLst>
                <a:gs pos="0">
                  <a:schemeClr val="accent1">
                    <a:tint val="66000"/>
                    <a:satMod val="160000"/>
                    <a:alpha val="50000"/>
                  </a:schemeClr>
                </a:gs>
                <a:gs pos="50000">
                  <a:schemeClr val="accent1">
                    <a:tint val="44500"/>
                    <a:satMod val="160000"/>
                    <a:alpha val="50000"/>
                  </a:schemeClr>
                </a:gs>
                <a:gs pos="100000">
                  <a:schemeClr val="accent1">
                    <a:tint val="23500"/>
                    <a:satMod val="160000"/>
                    <a:alpha val="5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grpSp>
      <p:grpSp>
        <p:nvGrpSpPr>
          <p:cNvPr id="9" name="Group 8"/>
          <p:cNvGrpSpPr/>
          <p:nvPr/>
        </p:nvGrpSpPr>
        <p:grpSpPr>
          <a:xfrm>
            <a:off x="716147" y="1250406"/>
            <a:ext cx="11258139" cy="5267673"/>
            <a:chOff x="714461" y="263526"/>
            <a:chExt cx="10385761" cy="5267673"/>
          </a:xfrm>
        </p:grpSpPr>
        <p:sp>
          <p:nvSpPr>
            <p:cNvPr id="10" name="TextBox 9"/>
            <p:cNvSpPr txBox="1"/>
            <p:nvPr/>
          </p:nvSpPr>
          <p:spPr>
            <a:xfrm>
              <a:off x="714461" y="263526"/>
              <a:ext cx="9490481" cy="1200329"/>
            </a:xfrm>
            <a:prstGeom prst="rect">
              <a:avLst/>
            </a:prstGeom>
            <a:noFill/>
          </p:spPr>
          <p:txBody>
            <a:bodyPr wrap="square" rtlCol="0">
              <a:spAutoFit/>
            </a:bodyPr>
            <a:lstStyle/>
            <a:p>
              <a:r>
                <a:rPr lang="en-US" sz="7200" b="1" dirty="0">
                  <a:solidFill>
                    <a:schemeClr val="tx1">
                      <a:lumMod val="75000"/>
                      <a:lumOff val="25000"/>
                    </a:schemeClr>
                  </a:solidFill>
                  <a:latin typeface="Source Sans Pro" panose="020B0503030403020204" pitchFamily="34" charset="0"/>
                </a:rPr>
                <a:t>Questions?</a:t>
              </a:r>
            </a:p>
          </p:txBody>
        </p:sp>
        <p:sp>
          <p:nvSpPr>
            <p:cNvPr id="11" name="TextBox 10"/>
            <p:cNvSpPr txBox="1"/>
            <p:nvPr/>
          </p:nvSpPr>
          <p:spPr>
            <a:xfrm>
              <a:off x="5560123" y="2484211"/>
              <a:ext cx="5540099" cy="3046988"/>
            </a:xfrm>
            <a:prstGeom prst="rect">
              <a:avLst/>
            </a:prstGeom>
            <a:noFill/>
          </p:spPr>
          <p:txBody>
            <a:bodyPr wrap="square" rtlCol="0">
              <a:spAutoFit/>
            </a:bodyPr>
            <a:lstStyle/>
            <a:p>
              <a:pPr algn="r"/>
              <a:r>
                <a:rPr lang="en-US" sz="2400" b="1" dirty="0">
                  <a:solidFill>
                    <a:schemeClr val="accent1">
                      <a:lumMod val="75000"/>
                    </a:schemeClr>
                  </a:solidFill>
                  <a:latin typeface="Source Sans Pro" panose="020B0503030403020204" pitchFamily="34" charset="0"/>
                </a:rPr>
                <a:t>For more information, please contact: </a:t>
              </a:r>
            </a:p>
            <a:p>
              <a:pPr algn="r"/>
              <a:r>
                <a:rPr lang="en-US" sz="2400" dirty="0">
                  <a:latin typeface="Source Sans Pro" panose="020B0503030403020204" pitchFamily="34" charset="0"/>
                </a:rPr>
                <a:t>Christine Dokis</a:t>
              </a:r>
            </a:p>
            <a:p>
              <a:pPr algn="r"/>
              <a:r>
                <a:rPr lang="en-US" sz="2400" dirty="0">
                  <a:latin typeface="Source Sans Pro" panose="020B0503030403020204" pitchFamily="34" charset="0"/>
                </a:rPr>
                <a:t>Director of Education</a:t>
              </a:r>
            </a:p>
            <a:p>
              <a:pPr algn="r"/>
              <a:r>
                <a:rPr lang="en-US" sz="2400" dirty="0">
                  <a:solidFill>
                    <a:srgbClr val="0563C1"/>
                  </a:solidFill>
                  <a:latin typeface="Source Sans Pro" panose="020B0503030403020204" pitchFamily="34" charset="0"/>
                  <a:hlinkClick r:id="rId3">
                    <a:extLst>
                      <a:ext uri="{A12FA001-AC4F-418D-AE19-62706E023703}">
                        <ahyp:hlinkClr xmlns:ahyp="http://schemas.microsoft.com/office/drawing/2018/hyperlinkcolor" val="tx"/>
                      </a:ext>
                    </a:extLst>
                  </a:hlinkClick>
                </a:rPr>
                <a:t>c</a:t>
              </a:r>
              <a:r>
                <a:rPr lang="en-US" sz="2400" dirty="0">
                  <a:latin typeface="Source Sans Pro" panose="020B0503030403020204" pitchFamily="34" charset="0"/>
                  <a:hlinkClick r:id="rId3">
                    <a:extLst>
                      <a:ext uri="{A12FA001-AC4F-418D-AE19-62706E023703}">
                        <ahyp:hlinkClr xmlns:ahyp="http://schemas.microsoft.com/office/drawing/2018/hyperlinkcolor" val="tx"/>
                      </a:ext>
                    </a:extLst>
                  </a:hlinkClick>
                </a:rPr>
                <a:t>hristine.dokis@a-e-s.ca</a:t>
              </a:r>
              <a:endParaRPr lang="en-US" sz="2400" dirty="0">
                <a:latin typeface="Source Sans Pro" panose="020B0503030403020204" pitchFamily="34" charset="0"/>
              </a:endParaRPr>
            </a:p>
            <a:p>
              <a:pPr algn="r"/>
              <a:r>
                <a:rPr lang="en-US" sz="2400" b="1" dirty="0">
                  <a:solidFill>
                    <a:schemeClr val="accent1">
                      <a:lumMod val="75000"/>
                    </a:schemeClr>
                  </a:solidFill>
                  <a:latin typeface="Source Sans Pro" panose="020B0503030403020204" pitchFamily="34" charset="0"/>
                </a:rPr>
                <a:t>and</a:t>
              </a:r>
            </a:p>
            <a:p>
              <a:pPr algn="r"/>
              <a:r>
                <a:rPr lang="en-US" sz="2400" dirty="0">
                  <a:latin typeface="Source Sans Pro" panose="020B0503030403020204" pitchFamily="34" charset="0"/>
                </a:rPr>
                <a:t>Tracey O’Donnell</a:t>
              </a:r>
            </a:p>
            <a:p>
              <a:pPr algn="r"/>
              <a:r>
                <a:rPr lang="en-US" sz="2400" dirty="0">
                  <a:latin typeface="Source Sans Pro" panose="020B0503030403020204" pitchFamily="34" charset="0"/>
                </a:rPr>
                <a:t>KEB Lead Negotiator</a:t>
              </a:r>
            </a:p>
            <a:p>
              <a:pPr algn="r"/>
              <a:r>
                <a:rPr lang="en-US" sz="2400" dirty="0">
                  <a:solidFill>
                    <a:srgbClr val="0563C1"/>
                  </a:solidFill>
                  <a:latin typeface="Source Sans Pro" panose="020B0503030403020204" pitchFamily="34" charset="0"/>
                  <a:hlinkClick r:id="rId4">
                    <a:extLst>
                      <a:ext uri="{A12FA001-AC4F-418D-AE19-62706E023703}">
                        <ahyp:hlinkClr xmlns:ahyp="http://schemas.microsoft.com/office/drawing/2018/hyperlinkcolor" val="tx"/>
                      </a:ext>
                    </a:extLst>
                  </a:hlinkClick>
                </a:rPr>
                <a:t>t</a:t>
              </a:r>
              <a:r>
                <a:rPr lang="en-US" sz="2400" dirty="0">
                  <a:latin typeface="Source Sans Pro" panose="020B0503030403020204" pitchFamily="34" charset="0"/>
                  <a:hlinkClick r:id="rId4">
                    <a:extLst>
                      <a:ext uri="{A12FA001-AC4F-418D-AE19-62706E023703}">
                        <ahyp:hlinkClr xmlns:ahyp="http://schemas.microsoft.com/office/drawing/2018/hyperlinkcolor" val="tx"/>
                      </a:ext>
                    </a:extLst>
                  </a:hlinkClick>
                </a:rPr>
                <a:t>racey.odonnell@a-e-s.ca</a:t>
              </a:r>
              <a:r>
                <a:rPr lang="en-US" sz="2400" dirty="0">
                  <a:latin typeface="Source Sans Pro" panose="020B0503030403020204" pitchFamily="34" charset="0"/>
                </a:rPr>
                <a:t> </a:t>
              </a:r>
            </a:p>
          </p:txBody>
        </p:sp>
      </p:grpSp>
    </p:spTree>
    <p:extLst>
      <p:ext uri="{BB962C8B-B14F-4D97-AF65-F5344CB8AC3E}">
        <p14:creationId xmlns:p14="http://schemas.microsoft.com/office/powerpoint/2010/main" val="12039702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7" name="Group 36"/>
          <p:cNvGrpSpPr/>
          <p:nvPr/>
        </p:nvGrpSpPr>
        <p:grpSpPr>
          <a:xfrm>
            <a:off x="0" y="0"/>
            <a:ext cx="12192000" cy="6858000"/>
            <a:chOff x="0" y="0"/>
            <a:chExt cx="12192000" cy="6858000"/>
          </a:xfrm>
        </p:grpSpPr>
        <p:pic>
          <p:nvPicPr>
            <p:cNvPr id="38" name="Picture 3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9" name="Rectangle 38"/>
            <p:cNvSpPr/>
            <p:nvPr/>
          </p:nvSpPr>
          <p:spPr>
            <a:xfrm>
              <a:off x="0" y="0"/>
              <a:ext cx="12191999" cy="6858000"/>
            </a:xfrm>
            <a:prstGeom prst="rect">
              <a:avLst/>
            </a:prstGeom>
            <a:gradFill flip="none" rotWithShape="1">
              <a:gsLst>
                <a:gs pos="0">
                  <a:schemeClr val="accent1">
                    <a:tint val="66000"/>
                    <a:satMod val="160000"/>
                    <a:alpha val="50000"/>
                  </a:schemeClr>
                </a:gs>
                <a:gs pos="50000">
                  <a:schemeClr val="accent1">
                    <a:tint val="44500"/>
                    <a:satMod val="160000"/>
                    <a:alpha val="50000"/>
                  </a:schemeClr>
                </a:gs>
                <a:gs pos="100000">
                  <a:schemeClr val="accent1">
                    <a:tint val="23500"/>
                    <a:satMod val="160000"/>
                    <a:alpha val="5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grpSp>
      <p:grpSp>
        <p:nvGrpSpPr>
          <p:cNvPr id="8" name="Group 7"/>
          <p:cNvGrpSpPr/>
          <p:nvPr/>
        </p:nvGrpSpPr>
        <p:grpSpPr>
          <a:xfrm>
            <a:off x="694376" y="2828836"/>
            <a:ext cx="10287659" cy="2134362"/>
            <a:chOff x="694377" y="1841956"/>
            <a:chExt cx="9490482" cy="2134362"/>
          </a:xfrm>
        </p:grpSpPr>
        <p:sp>
          <p:nvSpPr>
            <p:cNvPr id="12" name="TextBox 11"/>
            <p:cNvSpPr txBox="1"/>
            <p:nvPr/>
          </p:nvSpPr>
          <p:spPr>
            <a:xfrm>
              <a:off x="694378" y="1841956"/>
              <a:ext cx="9490481" cy="1200329"/>
            </a:xfrm>
            <a:prstGeom prst="rect">
              <a:avLst/>
            </a:prstGeom>
            <a:noFill/>
          </p:spPr>
          <p:txBody>
            <a:bodyPr wrap="square" rtlCol="0">
              <a:spAutoFit/>
            </a:bodyPr>
            <a:lstStyle/>
            <a:p>
              <a:r>
                <a:rPr lang="en-US" sz="7200" b="1" dirty="0">
                  <a:solidFill>
                    <a:schemeClr val="tx1">
                      <a:lumMod val="75000"/>
                      <a:lumOff val="25000"/>
                    </a:schemeClr>
                  </a:solidFill>
                  <a:latin typeface="Source Sans Pro" panose="020B0503030403020204" pitchFamily="34" charset="0"/>
                </a:rPr>
                <a:t>Priorities</a:t>
              </a:r>
            </a:p>
          </p:txBody>
        </p:sp>
        <p:sp>
          <p:nvSpPr>
            <p:cNvPr id="13" name="TextBox 12"/>
            <p:cNvSpPr txBox="1"/>
            <p:nvPr/>
          </p:nvSpPr>
          <p:spPr>
            <a:xfrm>
              <a:off x="694377" y="3206877"/>
              <a:ext cx="9490481" cy="769441"/>
            </a:xfrm>
            <a:prstGeom prst="rect">
              <a:avLst/>
            </a:prstGeom>
            <a:noFill/>
          </p:spPr>
          <p:txBody>
            <a:bodyPr wrap="square" rtlCol="0">
              <a:spAutoFit/>
            </a:bodyPr>
            <a:lstStyle/>
            <a:p>
              <a:endParaRPr lang="en-US" sz="4400" b="1" dirty="0">
                <a:solidFill>
                  <a:schemeClr val="accent1">
                    <a:lumMod val="75000"/>
                  </a:schemeClr>
                </a:solidFill>
                <a:latin typeface="Source Sans Pro" panose="020B0503030403020204" pitchFamily="34" charset="0"/>
              </a:endParaRPr>
            </a:p>
          </p:txBody>
        </p:sp>
      </p:grpSp>
    </p:spTree>
    <p:extLst>
      <p:ext uri="{BB962C8B-B14F-4D97-AF65-F5344CB8AC3E}">
        <p14:creationId xmlns:p14="http://schemas.microsoft.com/office/powerpoint/2010/main" val="41294102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2"/>
          <p:cNvSpPr>
            <a:spLocks noGrp="1"/>
          </p:cNvSpPr>
          <p:nvPr>
            <p:ph idx="1"/>
          </p:nvPr>
        </p:nvSpPr>
        <p:spPr>
          <a:xfrm>
            <a:off x="678860" y="1577420"/>
            <a:ext cx="10515600" cy="4683950"/>
          </a:xfrm>
        </p:spPr>
        <p:txBody>
          <a:bodyPr anchor="t">
            <a:noAutofit/>
          </a:bodyPr>
          <a:lstStyle/>
          <a:p>
            <a:pPr marL="342900" indent="-342900">
              <a:lnSpc>
                <a:spcPct val="114000"/>
              </a:lnSpc>
              <a:spcBef>
                <a:spcPts val="600"/>
              </a:spcBef>
              <a:spcAft>
                <a:spcPts val="1800"/>
              </a:spcAft>
              <a:buChar char="•"/>
            </a:pPr>
            <a:r>
              <a:rPr lang="en-US" dirty="0">
                <a:solidFill>
                  <a:schemeClr val="accent1">
                    <a:lumMod val="75000"/>
                  </a:schemeClr>
                </a:solidFill>
                <a:latin typeface="Source Sans Pro"/>
                <a:ea typeface="Source Sans Pro"/>
              </a:rPr>
              <a:t>The plan is intended to cover a 5-7 year period, with implementation beginning in Fall 2021.  </a:t>
            </a:r>
            <a:endParaRPr lang="en-US" dirty="0">
              <a:solidFill>
                <a:schemeClr val="accent1">
                  <a:lumMod val="75000"/>
                </a:schemeClr>
              </a:solidFill>
              <a:ea typeface="Source Sans Pro"/>
            </a:endParaRPr>
          </a:p>
          <a:p>
            <a:pPr marL="342900" indent="-342900">
              <a:lnSpc>
                <a:spcPct val="113999"/>
              </a:lnSpc>
              <a:spcBef>
                <a:spcPts val="600"/>
              </a:spcBef>
              <a:spcAft>
                <a:spcPts val="1800"/>
              </a:spcAft>
              <a:buChar char="•"/>
            </a:pPr>
            <a:r>
              <a:rPr lang="en-US" dirty="0">
                <a:solidFill>
                  <a:schemeClr val="accent1">
                    <a:lumMod val="75000"/>
                  </a:schemeClr>
                </a:solidFill>
                <a:latin typeface="Source Sans Pro"/>
                <a:ea typeface="Source Sans Pro"/>
              </a:rPr>
              <a:t>A consultant </a:t>
            </a:r>
            <a:r>
              <a:rPr lang="en-US" dirty="0">
                <a:solidFill>
                  <a:srgbClr val="1C67A8"/>
                </a:solidFill>
                <a:latin typeface="Source Sans Pro"/>
                <a:ea typeface="Source Sans Pro"/>
              </a:rPr>
              <a:t>was contracted in June 2021 to facilitate the development of the plan. </a:t>
            </a:r>
            <a:endParaRPr lang="en-US" b="0" dirty="0">
              <a:solidFill>
                <a:schemeClr val="accent1">
                  <a:lumMod val="75000"/>
                </a:schemeClr>
              </a:solidFill>
              <a:latin typeface="Source Sans Pro"/>
              <a:ea typeface="Source Sans Pro"/>
            </a:endParaRPr>
          </a:p>
          <a:p>
            <a:pPr marL="342900" indent="-342900">
              <a:lnSpc>
                <a:spcPct val="113999"/>
              </a:lnSpc>
              <a:spcBef>
                <a:spcPts val="600"/>
              </a:spcBef>
              <a:spcAft>
                <a:spcPts val="1800"/>
              </a:spcAft>
              <a:buChar char="•"/>
            </a:pPr>
            <a:r>
              <a:rPr lang="en-US" dirty="0">
                <a:solidFill>
                  <a:schemeClr val="accent1">
                    <a:lumMod val="75000"/>
                  </a:schemeClr>
                </a:solidFill>
                <a:latin typeface="Source Sans Pro"/>
                <a:ea typeface="Source Sans Pro"/>
              </a:rPr>
              <a:t>Project activities will begin the first week of July.</a:t>
            </a:r>
            <a:endParaRPr lang="en-US" b="0" dirty="0">
              <a:solidFill>
                <a:schemeClr val="accent1">
                  <a:lumMod val="75000"/>
                </a:schemeClr>
              </a:solidFill>
              <a:latin typeface="Source Sans Pro"/>
              <a:ea typeface="Source Sans Pro"/>
            </a:endParaRPr>
          </a:p>
          <a:p>
            <a:pPr marL="342900" indent="-342900">
              <a:lnSpc>
                <a:spcPct val="113999"/>
              </a:lnSpc>
              <a:spcBef>
                <a:spcPts val="600"/>
              </a:spcBef>
              <a:spcAft>
                <a:spcPts val="1800"/>
              </a:spcAft>
              <a:buChar char="•"/>
            </a:pPr>
            <a:r>
              <a:rPr lang="en-US" dirty="0">
                <a:solidFill>
                  <a:schemeClr val="accent1">
                    <a:lumMod val="75000"/>
                  </a:schemeClr>
                </a:solidFill>
                <a:latin typeface="Source Sans Pro"/>
                <a:ea typeface="Source Sans Pro"/>
              </a:rPr>
              <a:t>The final strategic plan will be completed by September 30, 2021. </a:t>
            </a:r>
            <a:endParaRPr lang="en-US" b="0">
              <a:solidFill>
                <a:schemeClr val="accent1">
                  <a:lumMod val="75000"/>
                </a:schemeClr>
              </a:solidFill>
              <a:latin typeface="Source Sans Pro"/>
              <a:ea typeface="Source Sans Pro"/>
            </a:endParaRPr>
          </a:p>
        </p:txBody>
      </p:sp>
      <p:sp>
        <p:nvSpPr>
          <p:cNvPr id="16" name="Rectangle 15"/>
          <p:cNvSpPr/>
          <p:nvPr/>
        </p:nvSpPr>
        <p:spPr>
          <a:xfrm>
            <a:off x="0" y="6318504"/>
            <a:ext cx="12192000" cy="539496"/>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schemeClr val="bg2">
                  <a:lumMod val="90000"/>
                </a:schemeClr>
              </a:solidFill>
            </a:endParaRPr>
          </a:p>
        </p:txBody>
      </p:sp>
      <p:sp>
        <p:nvSpPr>
          <p:cNvPr id="17" name="Footer Placeholder 3"/>
          <p:cNvSpPr>
            <a:spLocks noGrp="1"/>
          </p:cNvSpPr>
          <p:nvPr>
            <p:ph type="ftr" sz="quarter" idx="3"/>
          </p:nvPr>
        </p:nvSpPr>
        <p:spPr>
          <a:xfrm>
            <a:off x="4038600" y="6401175"/>
            <a:ext cx="4114800" cy="365125"/>
          </a:xfrm>
        </p:spPr>
        <p:txBody>
          <a:bodyPr anchor="ctr">
            <a:normAutofit/>
          </a:bodyPr>
          <a:lstStyle/>
          <a:p>
            <a:pPr algn="ctr"/>
            <a:r>
              <a:rPr lang="en-US" sz="1100">
                <a:solidFill>
                  <a:schemeClr val="tx1">
                    <a:lumMod val="75000"/>
                    <a:lumOff val="25000"/>
                  </a:schemeClr>
                </a:solidFill>
                <a:latin typeface="Source Sans Pro" panose="020B0503030403020204" pitchFamily="34" charset="0"/>
              </a:rPr>
              <a:t>www.aes-keb.com</a:t>
            </a:r>
          </a:p>
        </p:txBody>
      </p:sp>
      <p:sp>
        <p:nvSpPr>
          <p:cNvPr id="18" name="Slide Number Placeholder 4"/>
          <p:cNvSpPr>
            <a:spLocks noGrp="1"/>
          </p:cNvSpPr>
          <p:nvPr>
            <p:ph type="sldNum" sz="quarter" idx="4"/>
          </p:nvPr>
        </p:nvSpPr>
        <p:spPr>
          <a:xfrm>
            <a:off x="8894780" y="6401175"/>
            <a:ext cx="3017520" cy="365125"/>
          </a:xfrm>
        </p:spPr>
        <p:txBody>
          <a:bodyPr anchor="ctr"/>
          <a:lstStyle/>
          <a:p>
            <a:pPr marL="0" indent="0" algn="r">
              <a:buNone/>
            </a:pPr>
            <a:fld id="{AEFDC3B5-3788-434C-B277-2CC8D6E7BA6E}" type="slidenum">
              <a:rPr lang="en-US" sz="1100" smtClean="0">
                <a:solidFill>
                  <a:schemeClr val="tx1">
                    <a:lumMod val="75000"/>
                    <a:lumOff val="25000"/>
                  </a:schemeClr>
                </a:solidFill>
                <a:latin typeface="Source Sans Pro" panose="020B0503030403020204" pitchFamily="34" charset="0"/>
              </a:rPr>
              <a:t>3</a:t>
            </a:fld>
            <a:endParaRPr lang="en-US" sz="1100" dirty="0">
              <a:solidFill>
                <a:schemeClr val="tx1">
                  <a:lumMod val="75000"/>
                  <a:lumOff val="25000"/>
                </a:schemeClr>
              </a:solidFill>
              <a:latin typeface="Source Sans Pro" panose="020B0503030403020204" pitchFamily="34" charset="0"/>
            </a:endParaRPr>
          </a:p>
        </p:txBody>
      </p:sp>
      <p:sp>
        <p:nvSpPr>
          <p:cNvPr id="20" name="TextBox 19"/>
          <p:cNvSpPr txBox="1"/>
          <p:nvPr/>
        </p:nvSpPr>
        <p:spPr>
          <a:xfrm>
            <a:off x="678860" y="574492"/>
            <a:ext cx="10852740" cy="584775"/>
          </a:xfrm>
          <a:prstGeom prst="rect">
            <a:avLst/>
          </a:prstGeom>
          <a:noFill/>
        </p:spPr>
        <p:txBody>
          <a:bodyPr wrap="square" rtlCol="0">
            <a:spAutoFit/>
          </a:bodyPr>
          <a:lstStyle/>
          <a:p>
            <a:r>
              <a:rPr lang="en-US" sz="3200" b="1" dirty="0">
                <a:solidFill>
                  <a:schemeClr val="tx1">
                    <a:lumMod val="75000"/>
                    <a:lumOff val="25000"/>
                  </a:schemeClr>
                </a:solidFill>
                <a:latin typeface="Source Sans Pro" panose="020B0503030403020204" pitchFamily="34" charset="0"/>
                <a:cs typeface="Arial" panose="020B0604020202020204" pitchFamily="34" charset="0"/>
              </a:rPr>
              <a:t>Long-Term Strategic Plan</a:t>
            </a:r>
          </a:p>
        </p:txBody>
      </p:sp>
      <p:sp>
        <p:nvSpPr>
          <p:cNvPr id="8" name="Date Placeholder 5">
            <a:extLst>
              <a:ext uri="{FF2B5EF4-FFF2-40B4-BE49-F238E27FC236}">
                <a16:creationId xmlns:a16="http://schemas.microsoft.com/office/drawing/2014/main" id="{244FAA1A-00DE-425E-9D8D-2C9FD09D26C8}"/>
              </a:ext>
            </a:extLst>
          </p:cNvPr>
          <p:cNvSpPr txBox="1">
            <a:spLocks/>
          </p:cNvSpPr>
          <p:nvPr/>
        </p:nvSpPr>
        <p:spPr>
          <a:xfrm>
            <a:off x="309282" y="6401175"/>
            <a:ext cx="3375750" cy="365125"/>
          </a:xfrm>
          <a:prstGeom prst="rect">
            <a:avLst/>
          </a:prstGeom>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Source Sans Pro" panose="020B0503030403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Source Sans Pro" panose="020B0503030403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Source Sans Pro" panose="020B0503030403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Source Sans Pro" panose="020B0503030403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Source Sans Pro" panose="020B0503030403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1100">
                <a:solidFill>
                  <a:schemeClr val="tx1">
                    <a:lumMod val="75000"/>
                    <a:lumOff val="25000"/>
                  </a:schemeClr>
                </a:solidFill>
              </a:rPr>
              <a:t>AN Chiefs Forum on Self-Governance - June 30, 2021</a:t>
            </a:r>
            <a:endParaRPr lang="en-US" sz="1100" dirty="0">
              <a:solidFill>
                <a:schemeClr val="tx1">
                  <a:lumMod val="75000"/>
                  <a:lumOff val="25000"/>
                </a:schemeClr>
              </a:solidFill>
            </a:endParaRPr>
          </a:p>
        </p:txBody>
      </p:sp>
    </p:spTree>
    <p:extLst>
      <p:ext uri="{BB962C8B-B14F-4D97-AF65-F5344CB8AC3E}">
        <p14:creationId xmlns:p14="http://schemas.microsoft.com/office/powerpoint/2010/main" val="11235447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2"/>
          <p:cNvSpPr>
            <a:spLocks noGrp="1"/>
          </p:cNvSpPr>
          <p:nvPr>
            <p:ph idx="1"/>
          </p:nvPr>
        </p:nvSpPr>
        <p:spPr>
          <a:xfrm>
            <a:off x="678860" y="1577420"/>
            <a:ext cx="10515600" cy="4683950"/>
          </a:xfrm>
        </p:spPr>
        <p:txBody>
          <a:bodyPr anchor="t">
            <a:noAutofit/>
          </a:bodyPr>
          <a:lstStyle/>
          <a:p>
            <a:pPr>
              <a:lnSpc>
                <a:spcPct val="114000"/>
              </a:lnSpc>
              <a:spcBef>
                <a:spcPts val="600"/>
              </a:spcBef>
              <a:spcAft>
                <a:spcPts val="600"/>
              </a:spcAft>
            </a:pPr>
            <a:r>
              <a:rPr lang="en-US">
                <a:solidFill>
                  <a:schemeClr val="accent1">
                    <a:lumMod val="75000"/>
                  </a:schemeClr>
                </a:solidFill>
                <a:latin typeface="Source Sans Pro"/>
                <a:ea typeface="Source Sans Pro"/>
              </a:rPr>
              <a:t>Project activities in July and August include:</a:t>
            </a:r>
            <a:endParaRPr lang="en-US">
              <a:solidFill>
                <a:schemeClr val="accent1">
                  <a:lumMod val="75000"/>
                </a:schemeClr>
              </a:solidFill>
              <a:ea typeface="Source Sans Pro"/>
            </a:endParaRPr>
          </a:p>
          <a:p>
            <a:pPr marL="342900" indent="-342900">
              <a:lnSpc>
                <a:spcPct val="113999"/>
              </a:lnSpc>
              <a:spcBef>
                <a:spcPts val="600"/>
              </a:spcBef>
              <a:spcAft>
                <a:spcPts val="600"/>
              </a:spcAft>
              <a:buChar char="•"/>
            </a:pPr>
            <a:r>
              <a:rPr lang="en-US">
                <a:solidFill>
                  <a:schemeClr val="accent1">
                    <a:lumMod val="75000"/>
                  </a:schemeClr>
                </a:solidFill>
                <a:latin typeface="Source Sans Pro"/>
                <a:ea typeface="Source Sans Pro"/>
              </a:rPr>
              <a:t>focus groups</a:t>
            </a:r>
            <a:endParaRPr lang="en-US">
              <a:solidFill>
                <a:schemeClr val="accent1">
                  <a:lumMod val="75000"/>
                </a:schemeClr>
              </a:solidFill>
              <a:ea typeface="Source Sans Pro"/>
            </a:endParaRPr>
          </a:p>
          <a:p>
            <a:pPr marL="342900" indent="-342900">
              <a:lnSpc>
                <a:spcPct val="113999"/>
              </a:lnSpc>
              <a:spcBef>
                <a:spcPts val="600"/>
              </a:spcBef>
              <a:spcAft>
                <a:spcPts val="600"/>
              </a:spcAft>
              <a:buChar char="•"/>
            </a:pPr>
            <a:r>
              <a:rPr lang="en-US">
                <a:solidFill>
                  <a:schemeClr val="accent1">
                    <a:lumMod val="75000"/>
                  </a:schemeClr>
                </a:solidFill>
                <a:latin typeface="Source Sans Pro"/>
                <a:ea typeface="Source Sans Pro"/>
              </a:rPr>
              <a:t>consultations with key representatives</a:t>
            </a:r>
            <a:endParaRPr lang="en-US">
              <a:solidFill>
                <a:schemeClr val="accent1">
                  <a:lumMod val="75000"/>
                </a:schemeClr>
              </a:solidFill>
              <a:ea typeface="Source Sans Pro"/>
            </a:endParaRPr>
          </a:p>
          <a:p>
            <a:pPr marL="342900" indent="-342900">
              <a:lnSpc>
                <a:spcPct val="113999"/>
              </a:lnSpc>
              <a:spcBef>
                <a:spcPts val="600"/>
              </a:spcBef>
              <a:spcAft>
                <a:spcPts val="600"/>
              </a:spcAft>
              <a:buChar char="•"/>
            </a:pPr>
            <a:r>
              <a:rPr lang="en-US">
                <a:solidFill>
                  <a:schemeClr val="accent1">
                    <a:lumMod val="75000"/>
                  </a:schemeClr>
                </a:solidFill>
                <a:latin typeface="Source Sans Pro"/>
                <a:ea typeface="Source Sans Pro"/>
              </a:rPr>
              <a:t> Surveys</a:t>
            </a:r>
            <a:endParaRPr lang="en-US">
              <a:solidFill>
                <a:schemeClr val="accent1">
                  <a:lumMod val="75000"/>
                </a:schemeClr>
              </a:solidFill>
              <a:ea typeface="Source Sans Pro"/>
            </a:endParaRPr>
          </a:p>
          <a:p>
            <a:pPr>
              <a:lnSpc>
                <a:spcPct val="113999"/>
              </a:lnSpc>
              <a:spcBef>
                <a:spcPts val="600"/>
              </a:spcBef>
              <a:spcAft>
                <a:spcPts val="600"/>
              </a:spcAft>
            </a:pPr>
            <a:r>
              <a:rPr lang="en-US">
                <a:solidFill>
                  <a:schemeClr val="accent1">
                    <a:lumMod val="75000"/>
                  </a:schemeClr>
                </a:solidFill>
                <a:latin typeface="Source Sans Pro"/>
                <a:ea typeface="Source Sans Pro"/>
              </a:rPr>
              <a:t>These activities are to get input on AES educational:</a:t>
            </a:r>
            <a:endParaRPr lang="en-US">
              <a:solidFill>
                <a:schemeClr val="accent1">
                  <a:lumMod val="75000"/>
                </a:schemeClr>
              </a:solidFill>
              <a:ea typeface="Source Sans Pro"/>
            </a:endParaRPr>
          </a:p>
          <a:p>
            <a:pPr marL="342900" indent="-342900">
              <a:lnSpc>
                <a:spcPct val="113999"/>
              </a:lnSpc>
              <a:spcBef>
                <a:spcPts val="600"/>
              </a:spcBef>
              <a:spcAft>
                <a:spcPts val="600"/>
              </a:spcAft>
              <a:buChar char="•"/>
            </a:pPr>
            <a:r>
              <a:rPr lang="en-US">
                <a:solidFill>
                  <a:schemeClr val="accent1">
                    <a:lumMod val="75000"/>
                  </a:schemeClr>
                </a:solidFill>
                <a:latin typeface="Source Sans Pro"/>
                <a:ea typeface="Source Sans Pro"/>
              </a:rPr>
              <a:t>goals and objectives</a:t>
            </a:r>
            <a:endParaRPr lang="en-US" dirty="0">
              <a:solidFill>
                <a:schemeClr val="accent1">
                  <a:lumMod val="75000"/>
                </a:schemeClr>
              </a:solidFill>
              <a:latin typeface="Source Sans Pro"/>
              <a:ea typeface="Source Sans Pro"/>
            </a:endParaRPr>
          </a:p>
          <a:p>
            <a:pPr marL="342900" indent="-342900">
              <a:lnSpc>
                <a:spcPct val="113999"/>
              </a:lnSpc>
              <a:spcBef>
                <a:spcPts val="600"/>
              </a:spcBef>
              <a:spcAft>
                <a:spcPts val="600"/>
              </a:spcAft>
              <a:buChar char="•"/>
            </a:pPr>
            <a:r>
              <a:rPr lang="en-US">
                <a:solidFill>
                  <a:schemeClr val="accent1">
                    <a:lumMod val="75000"/>
                  </a:schemeClr>
                </a:solidFill>
                <a:latin typeface="Source Sans Pro"/>
                <a:ea typeface="Source Sans Pro"/>
              </a:rPr>
              <a:t>priorities</a:t>
            </a:r>
            <a:endParaRPr lang="en-US" dirty="0">
              <a:solidFill>
                <a:schemeClr val="accent1">
                  <a:lumMod val="75000"/>
                </a:schemeClr>
              </a:solidFill>
              <a:latin typeface="Source Sans Pro"/>
              <a:ea typeface="Source Sans Pro"/>
            </a:endParaRPr>
          </a:p>
          <a:p>
            <a:pPr marL="342900" indent="-342900">
              <a:lnSpc>
                <a:spcPct val="113999"/>
              </a:lnSpc>
              <a:spcBef>
                <a:spcPts val="600"/>
              </a:spcBef>
              <a:spcAft>
                <a:spcPts val="600"/>
              </a:spcAft>
              <a:buChar char="•"/>
            </a:pPr>
            <a:endParaRPr lang="en-US" dirty="0">
              <a:solidFill>
                <a:schemeClr val="accent1">
                  <a:lumMod val="75000"/>
                </a:schemeClr>
              </a:solidFill>
              <a:latin typeface="Source Sans Pro"/>
              <a:ea typeface="Source Sans Pro"/>
            </a:endParaRPr>
          </a:p>
          <a:p>
            <a:pPr>
              <a:lnSpc>
                <a:spcPct val="114000"/>
              </a:lnSpc>
              <a:spcBef>
                <a:spcPts val="600"/>
              </a:spcBef>
              <a:spcAft>
                <a:spcPts val="600"/>
              </a:spcAft>
            </a:pPr>
            <a:endParaRPr lang="en-US" b="0" dirty="0">
              <a:solidFill>
                <a:schemeClr val="tx1"/>
              </a:solidFill>
              <a:latin typeface="Source Sans Pro"/>
              <a:ea typeface="Source Sans Pro"/>
            </a:endParaRPr>
          </a:p>
        </p:txBody>
      </p:sp>
      <p:sp>
        <p:nvSpPr>
          <p:cNvPr id="16" name="Rectangle 15"/>
          <p:cNvSpPr/>
          <p:nvPr/>
        </p:nvSpPr>
        <p:spPr>
          <a:xfrm>
            <a:off x="0" y="6318504"/>
            <a:ext cx="12192000" cy="539496"/>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schemeClr val="bg2">
                  <a:lumMod val="90000"/>
                </a:schemeClr>
              </a:solidFill>
            </a:endParaRPr>
          </a:p>
        </p:txBody>
      </p:sp>
      <p:sp>
        <p:nvSpPr>
          <p:cNvPr id="17" name="Footer Placeholder 3"/>
          <p:cNvSpPr>
            <a:spLocks noGrp="1"/>
          </p:cNvSpPr>
          <p:nvPr>
            <p:ph type="ftr" sz="quarter" idx="3"/>
          </p:nvPr>
        </p:nvSpPr>
        <p:spPr>
          <a:xfrm>
            <a:off x="4038600" y="6401175"/>
            <a:ext cx="4114800" cy="365125"/>
          </a:xfrm>
        </p:spPr>
        <p:txBody>
          <a:bodyPr anchor="ctr">
            <a:normAutofit/>
          </a:bodyPr>
          <a:lstStyle/>
          <a:p>
            <a:pPr algn="ctr"/>
            <a:r>
              <a:rPr lang="en-US" sz="1100">
                <a:solidFill>
                  <a:schemeClr val="tx1">
                    <a:lumMod val="75000"/>
                    <a:lumOff val="25000"/>
                  </a:schemeClr>
                </a:solidFill>
                <a:latin typeface="Source Sans Pro" panose="020B0503030403020204" pitchFamily="34" charset="0"/>
              </a:rPr>
              <a:t>www.aes-keb.com</a:t>
            </a:r>
          </a:p>
        </p:txBody>
      </p:sp>
      <p:sp>
        <p:nvSpPr>
          <p:cNvPr id="18" name="Slide Number Placeholder 4"/>
          <p:cNvSpPr>
            <a:spLocks noGrp="1"/>
          </p:cNvSpPr>
          <p:nvPr>
            <p:ph type="sldNum" sz="quarter" idx="4"/>
          </p:nvPr>
        </p:nvSpPr>
        <p:spPr>
          <a:xfrm>
            <a:off x="8894780" y="6401175"/>
            <a:ext cx="3017520" cy="365125"/>
          </a:xfrm>
        </p:spPr>
        <p:txBody>
          <a:bodyPr anchor="ctr"/>
          <a:lstStyle/>
          <a:p>
            <a:pPr marL="0" indent="0" algn="r">
              <a:buNone/>
            </a:pPr>
            <a:fld id="{AEFDC3B5-3788-434C-B277-2CC8D6E7BA6E}" type="slidenum">
              <a:rPr lang="en-US" sz="1100" smtClean="0">
                <a:solidFill>
                  <a:schemeClr val="tx1">
                    <a:lumMod val="75000"/>
                    <a:lumOff val="25000"/>
                  </a:schemeClr>
                </a:solidFill>
                <a:latin typeface="Source Sans Pro" panose="020B0503030403020204" pitchFamily="34" charset="0"/>
              </a:rPr>
              <a:t>4</a:t>
            </a:fld>
            <a:endParaRPr lang="en-US" sz="1100" dirty="0">
              <a:solidFill>
                <a:schemeClr val="tx1">
                  <a:lumMod val="75000"/>
                  <a:lumOff val="25000"/>
                </a:schemeClr>
              </a:solidFill>
              <a:latin typeface="Source Sans Pro" panose="020B0503030403020204" pitchFamily="34" charset="0"/>
            </a:endParaRPr>
          </a:p>
        </p:txBody>
      </p:sp>
      <p:sp>
        <p:nvSpPr>
          <p:cNvPr id="20" name="TextBox 19"/>
          <p:cNvSpPr txBox="1"/>
          <p:nvPr/>
        </p:nvSpPr>
        <p:spPr>
          <a:xfrm>
            <a:off x="678860" y="574492"/>
            <a:ext cx="10852740" cy="584775"/>
          </a:xfrm>
          <a:prstGeom prst="rect">
            <a:avLst/>
          </a:prstGeom>
          <a:noFill/>
        </p:spPr>
        <p:txBody>
          <a:bodyPr wrap="square" lIns="91440" tIns="45720" rIns="91440" bIns="45720" rtlCol="0" anchor="t">
            <a:spAutoFit/>
          </a:bodyPr>
          <a:lstStyle/>
          <a:p>
            <a:r>
              <a:rPr lang="en-US" sz="3200" b="1" dirty="0">
                <a:solidFill>
                  <a:schemeClr val="tx1">
                    <a:lumMod val="75000"/>
                    <a:lumOff val="25000"/>
                  </a:schemeClr>
                </a:solidFill>
                <a:latin typeface="Source Sans Pro"/>
                <a:ea typeface="Source Sans Pro"/>
                <a:cs typeface="Arial"/>
              </a:rPr>
              <a:t>Long-Term Strategic Plan</a:t>
            </a:r>
            <a:endParaRPr lang="en-US" sz="3200" b="1" dirty="0">
              <a:solidFill>
                <a:schemeClr val="tx1">
                  <a:lumMod val="75000"/>
                  <a:lumOff val="25000"/>
                </a:schemeClr>
              </a:solidFill>
              <a:latin typeface="Source Sans Pro" panose="020B0503030403020204" pitchFamily="34" charset="0"/>
              <a:cs typeface="Arial" panose="020B0604020202020204" pitchFamily="34" charset="0"/>
            </a:endParaRPr>
          </a:p>
        </p:txBody>
      </p:sp>
      <p:sp>
        <p:nvSpPr>
          <p:cNvPr id="8" name="Date Placeholder 5">
            <a:extLst>
              <a:ext uri="{FF2B5EF4-FFF2-40B4-BE49-F238E27FC236}">
                <a16:creationId xmlns:a16="http://schemas.microsoft.com/office/drawing/2014/main" id="{A8FA28A6-722A-419B-91BE-72EC114130B1}"/>
              </a:ext>
            </a:extLst>
          </p:cNvPr>
          <p:cNvSpPr txBox="1">
            <a:spLocks/>
          </p:cNvSpPr>
          <p:nvPr/>
        </p:nvSpPr>
        <p:spPr>
          <a:xfrm>
            <a:off x="309282" y="6401175"/>
            <a:ext cx="3375750" cy="365125"/>
          </a:xfrm>
          <a:prstGeom prst="rect">
            <a:avLst/>
          </a:prstGeom>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Source Sans Pro" panose="020B0503030403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Source Sans Pro" panose="020B0503030403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Source Sans Pro" panose="020B0503030403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Source Sans Pro" panose="020B0503030403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Source Sans Pro" panose="020B0503030403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1100">
                <a:solidFill>
                  <a:schemeClr val="tx1">
                    <a:lumMod val="75000"/>
                    <a:lumOff val="25000"/>
                  </a:schemeClr>
                </a:solidFill>
              </a:rPr>
              <a:t>AN Chiefs Forum on Self-Governance - June 30, 2021</a:t>
            </a:r>
            <a:endParaRPr lang="en-US" sz="1100" dirty="0">
              <a:solidFill>
                <a:schemeClr val="tx1">
                  <a:lumMod val="75000"/>
                  <a:lumOff val="25000"/>
                </a:schemeClr>
              </a:solidFill>
            </a:endParaRPr>
          </a:p>
        </p:txBody>
      </p:sp>
    </p:spTree>
    <p:extLst>
      <p:ext uri="{BB962C8B-B14F-4D97-AF65-F5344CB8AC3E}">
        <p14:creationId xmlns:p14="http://schemas.microsoft.com/office/powerpoint/2010/main" val="22966039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2"/>
          <p:cNvSpPr>
            <a:spLocks noGrp="1"/>
          </p:cNvSpPr>
          <p:nvPr>
            <p:ph idx="1"/>
          </p:nvPr>
        </p:nvSpPr>
        <p:spPr>
          <a:xfrm>
            <a:off x="678860" y="1577420"/>
            <a:ext cx="10515600" cy="4683950"/>
          </a:xfrm>
        </p:spPr>
        <p:txBody>
          <a:bodyPr anchor="t">
            <a:noAutofit/>
          </a:bodyPr>
          <a:lstStyle/>
          <a:p>
            <a:pPr marL="342900" indent="-342900">
              <a:lnSpc>
                <a:spcPct val="114000"/>
              </a:lnSpc>
              <a:spcBef>
                <a:spcPts val="600"/>
              </a:spcBef>
              <a:spcAft>
                <a:spcPts val="600"/>
              </a:spcAft>
              <a:buChar char="•"/>
            </a:pPr>
            <a:r>
              <a:rPr lang="en-US" sz="2300" dirty="0">
                <a:solidFill>
                  <a:srgbClr val="0070C0"/>
                </a:solidFill>
                <a:latin typeface="Source Sans Pro"/>
                <a:ea typeface="Source Sans Pro"/>
              </a:rPr>
              <a:t>The KEB presented on the opportunity for interested First Nations to become part of the Anishinabek Education System at the AN regional meetings in April 2021</a:t>
            </a:r>
          </a:p>
          <a:p>
            <a:pPr marL="342900" indent="-342900">
              <a:lnSpc>
                <a:spcPct val="113999"/>
              </a:lnSpc>
              <a:spcBef>
                <a:spcPts val="600"/>
              </a:spcBef>
              <a:spcAft>
                <a:spcPts val="600"/>
              </a:spcAft>
              <a:buChar char="•"/>
            </a:pPr>
            <a:r>
              <a:rPr lang="en-US" sz="2300" dirty="0">
                <a:solidFill>
                  <a:srgbClr val="0070C0"/>
                </a:solidFill>
                <a:latin typeface="Source Sans Pro"/>
                <a:ea typeface="Source Sans Pro"/>
              </a:rPr>
              <a:t>The presentation provided an overview of the benefits of the AES and a brief review of the ratification process.</a:t>
            </a:r>
          </a:p>
          <a:p>
            <a:pPr marL="342900" indent="-342900">
              <a:lnSpc>
                <a:spcPct val="113999"/>
              </a:lnSpc>
              <a:spcBef>
                <a:spcPts val="600"/>
              </a:spcBef>
              <a:spcAft>
                <a:spcPts val="600"/>
              </a:spcAft>
              <a:buChar char="•"/>
            </a:pPr>
            <a:r>
              <a:rPr lang="en-US" sz="2300" dirty="0">
                <a:solidFill>
                  <a:srgbClr val="0070C0"/>
                </a:solidFill>
                <a:latin typeface="Source Sans Pro"/>
                <a:ea typeface="Source Sans Pro"/>
              </a:rPr>
              <a:t>The timeline to join the AES aligns with the negotiation of the next Education Fiscal Transfer Agreement scheduled to take effect in April 2023.</a:t>
            </a:r>
            <a:endParaRPr lang="en-US" dirty="0"/>
          </a:p>
          <a:p>
            <a:pPr marL="342900" indent="-342900">
              <a:lnSpc>
                <a:spcPct val="114000"/>
              </a:lnSpc>
              <a:spcBef>
                <a:spcPts val="600"/>
              </a:spcBef>
              <a:spcAft>
                <a:spcPts val="600"/>
              </a:spcAft>
              <a:buChar char="•"/>
            </a:pPr>
            <a:r>
              <a:rPr lang="en-US" sz="2300" dirty="0">
                <a:solidFill>
                  <a:srgbClr val="0070C0"/>
                </a:solidFill>
              </a:rPr>
              <a:t>Follow-up communications will be sent to the Anishinabek First Nations that are not currently part of the AES, to ensure that interested communities receive the information and support required to initiate the ratification process. </a:t>
            </a:r>
            <a:endParaRPr lang="en-US" sz="2300" dirty="0">
              <a:solidFill>
                <a:srgbClr val="0070C0"/>
              </a:solidFill>
              <a:ea typeface="Source Sans Pro" panose="020B0503030403020204" pitchFamily="34" charset="0"/>
            </a:endParaRPr>
          </a:p>
        </p:txBody>
      </p:sp>
      <p:sp>
        <p:nvSpPr>
          <p:cNvPr id="16" name="Rectangle 15"/>
          <p:cNvSpPr/>
          <p:nvPr/>
        </p:nvSpPr>
        <p:spPr>
          <a:xfrm>
            <a:off x="0" y="6318504"/>
            <a:ext cx="12192000" cy="539496"/>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schemeClr val="bg2">
                  <a:lumMod val="90000"/>
                </a:schemeClr>
              </a:solidFill>
            </a:endParaRPr>
          </a:p>
        </p:txBody>
      </p:sp>
      <p:sp>
        <p:nvSpPr>
          <p:cNvPr id="17" name="Footer Placeholder 3"/>
          <p:cNvSpPr>
            <a:spLocks noGrp="1"/>
          </p:cNvSpPr>
          <p:nvPr>
            <p:ph type="ftr" sz="quarter" idx="3"/>
          </p:nvPr>
        </p:nvSpPr>
        <p:spPr>
          <a:xfrm>
            <a:off x="4038600" y="6401175"/>
            <a:ext cx="4114800" cy="365125"/>
          </a:xfrm>
        </p:spPr>
        <p:txBody>
          <a:bodyPr anchor="ctr">
            <a:normAutofit/>
          </a:bodyPr>
          <a:lstStyle/>
          <a:p>
            <a:pPr algn="ctr"/>
            <a:r>
              <a:rPr lang="en-US" sz="1100">
                <a:solidFill>
                  <a:schemeClr val="tx1">
                    <a:lumMod val="75000"/>
                    <a:lumOff val="25000"/>
                  </a:schemeClr>
                </a:solidFill>
                <a:latin typeface="Source Sans Pro" panose="020B0503030403020204" pitchFamily="34" charset="0"/>
              </a:rPr>
              <a:t>www.aes-keb.com</a:t>
            </a:r>
          </a:p>
        </p:txBody>
      </p:sp>
      <p:sp>
        <p:nvSpPr>
          <p:cNvPr id="18" name="Slide Number Placeholder 4"/>
          <p:cNvSpPr>
            <a:spLocks noGrp="1"/>
          </p:cNvSpPr>
          <p:nvPr>
            <p:ph type="sldNum" sz="quarter" idx="4"/>
          </p:nvPr>
        </p:nvSpPr>
        <p:spPr>
          <a:xfrm>
            <a:off x="8894780" y="6401175"/>
            <a:ext cx="3017520" cy="365125"/>
          </a:xfrm>
        </p:spPr>
        <p:txBody>
          <a:bodyPr anchor="ctr"/>
          <a:lstStyle/>
          <a:p>
            <a:pPr marL="0" indent="0" algn="r">
              <a:buNone/>
            </a:pPr>
            <a:fld id="{AEFDC3B5-3788-434C-B277-2CC8D6E7BA6E}" type="slidenum">
              <a:rPr lang="en-US" sz="1100" smtClean="0">
                <a:solidFill>
                  <a:schemeClr val="tx1">
                    <a:lumMod val="75000"/>
                    <a:lumOff val="25000"/>
                  </a:schemeClr>
                </a:solidFill>
                <a:latin typeface="Source Sans Pro" panose="020B0503030403020204" pitchFamily="34" charset="0"/>
              </a:rPr>
              <a:t>5</a:t>
            </a:fld>
            <a:endParaRPr lang="en-US" sz="1100" dirty="0">
              <a:solidFill>
                <a:schemeClr val="tx1">
                  <a:lumMod val="75000"/>
                  <a:lumOff val="25000"/>
                </a:schemeClr>
              </a:solidFill>
              <a:latin typeface="Source Sans Pro" panose="020B0503030403020204" pitchFamily="34" charset="0"/>
            </a:endParaRPr>
          </a:p>
        </p:txBody>
      </p:sp>
      <p:sp>
        <p:nvSpPr>
          <p:cNvPr id="20" name="TextBox 19"/>
          <p:cNvSpPr txBox="1"/>
          <p:nvPr/>
        </p:nvSpPr>
        <p:spPr>
          <a:xfrm>
            <a:off x="678860" y="574492"/>
            <a:ext cx="10852740" cy="584775"/>
          </a:xfrm>
          <a:prstGeom prst="rect">
            <a:avLst/>
          </a:prstGeom>
          <a:noFill/>
        </p:spPr>
        <p:txBody>
          <a:bodyPr wrap="square" rtlCol="0">
            <a:spAutoFit/>
          </a:bodyPr>
          <a:lstStyle/>
          <a:p>
            <a:r>
              <a:rPr lang="en-US" sz="3200" b="1" dirty="0">
                <a:solidFill>
                  <a:schemeClr val="tx1">
                    <a:lumMod val="75000"/>
                    <a:lumOff val="25000"/>
                  </a:schemeClr>
                </a:solidFill>
                <a:latin typeface="Source Sans Pro" panose="020B0503030403020204" pitchFamily="34" charset="0"/>
                <a:cs typeface="Arial" panose="020B0604020202020204" pitchFamily="34" charset="0"/>
              </a:rPr>
              <a:t>Additional Parties</a:t>
            </a:r>
          </a:p>
        </p:txBody>
      </p:sp>
      <p:sp>
        <p:nvSpPr>
          <p:cNvPr id="8" name="Date Placeholder 5">
            <a:extLst>
              <a:ext uri="{FF2B5EF4-FFF2-40B4-BE49-F238E27FC236}">
                <a16:creationId xmlns:a16="http://schemas.microsoft.com/office/drawing/2014/main" id="{C42D5903-7F57-4330-B696-66179B046EEF}"/>
              </a:ext>
            </a:extLst>
          </p:cNvPr>
          <p:cNvSpPr txBox="1">
            <a:spLocks/>
          </p:cNvSpPr>
          <p:nvPr/>
        </p:nvSpPr>
        <p:spPr>
          <a:xfrm>
            <a:off x="309282" y="6401175"/>
            <a:ext cx="3375750" cy="365125"/>
          </a:xfrm>
          <a:prstGeom prst="rect">
            <a:avLst/>
          </a:prstGeom>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Source Sans Pro" panose="020B0503030403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Source Sans Pro" panose="020B0503030403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Source Sans Pro" panose="020B0503030403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Source Sans Pro" panose="020B0503030403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Source Sans Pro" panose="020B0503030403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1100">
                <a:solidFill>
                  <a:schemeClr val="tx1">
                    <a:lumMod val="75000"/>
                    <a:lumOff val="25000"/>
                  </a:schemeClr>
                </a:solidFill>
              </a:rPr>
              <a:t>AN Chiefs Forum on Self-Governance - June 30, 2021</a:t>
            </a:r>
            <a:endParaRPr lang="en-US" sz="1100" dirty="0">
              <a:solidFill>
                <a:schemeClr val="tx1">
                  <a:lumMod val="75000"/>
                  <a:lumOff val="25000"/>
                </a:schemeClr>
              </a:solidFill>
            </a:endParaRPr>
          </a:p>
        </p:txBody>
      </p:sp>
    </p:spTree>
    <p:extLst>
      <p:ext uri="{BB962C8B-B14F-4D97-AF65-F5344CB8AC3E}">
        <p14:creationId xmlns:p14="http://schemas.microsoft.com/office/powerpoint/2010/main" val="12928733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2"/>
          <p:cNvSpPr>
            <a:spLocks noGrp="1"/>
          </p:cNvSpPr>
          <p:nvPr>
            <p:ph idx="1"/>
          </p:nvPr>
        </p:nvSpPr>
        <p:spPr>
          <a:xfrm>
            <a:off x="678860" y="1241938"/>
            <a:ext cx="10515600" cy="4683950"/>
          </a:xfrm>
        </p:spPr>
        <p:txBody>
          <a:bodyPr anchor="t">
            <a:noAutofit/>
          </a:bodyPr>
          <a:lstStyle/>
          <a:p>
            <a:pPr marL="342900" indent="-342900">
              <a:lnSpc>
                <a:spcPct val="114000"/>
              </a:lnSpc>
              <a:spcBef>
                <a:spcPts val="600"/>
              </a:spcBef>
              <a:spcAft>
                <a:spcPts val="600"/>
              </a:spcAft>
              <a:buChar char="•"/>
            </a:pPr>
            <a:r>
              <a:rPr lang="en-US" sz="2000" dirty="0">
                <a:solidFill>
                  <a:schemeClr val="accent1">
                    <a:lumMod val="75000"/>
                  </a:schemeClr>
                </a:solidFill>
                <a:latin typeface="Source Sans Pro"/>
                <a:ea typeface="Source Sans Pro"/>
              </a:rPr>
              <a:t>Current fiscal agreement expires in March of 2023.  </a:t>
            </a:r>
            <a:endParaRPr lang="en-US" sz="2000" dirty="0">
              <a:solidFill>
                <a:schemeClr val="accent1">
                  <a:lumMod val="75000"/>
                </a:schemeClr>
              </a:solidFill>
              <a:ea typeface="Source Sans Pro" panose="020B0503030403020204" pitchFamily="34" charset="0"/>
            </a:endParaRPr>
          </a:p>
          <a:p>
            <a:pPr marL="342900" indent="-342900">
              <a:lnSpc>
                <a:spcPct val="113999"/>
              </a:lnSpc>
              <a:spcBef>
                <a:spcPts val="600"/>
              </a:spcBef>
              <a:spcAft>
                <a:spcPts val="600"/>
              </a:spcAft>
              <a:buChar char="•"/>
            </a:pPr>
            <a:r>
              <a:rPr lang="en-US" sz="2000" dirty="0">
                <a:solidFill>
                  <a:schemeClr val="accent1">
                    <a:lumMod val="75000"/>
                  </a:schemeClr>
                </a:solidFill>
                <a:latin typeface="Source Sans Pro"/>
                <a:ea typeface="Source Sans Pro"/>
              </a:rPr>
              <a:t>Two years prior to this expiry, we began the process for negotiating the renewal of the agreement.  </a:t>
            </a:r>
            <a:endParaRPr lang="en-US" sz="2000">
              <a:solidFill>
                <a:schemeClr val="accent1">
                  <a:lumMod val="75000"/>
                </a:schemeClr>
              </a:solidFill>
              <a:ea typeface="Source Sans Pro" panose="020B0503030403020204" pitchFamily="34" charset="0"/>
            </a:endParaRPr>
          </a:p>
          <a:p>
            <a:pPr marL="342900" indent="-342900">
              <a:lnSpc>
                <a:spcPct val="113999"/>
              </a:lnSpc>
              <a:spcBef>
                <a:spcPts val="600"/>
              </a:spcBef>
              <a:spcAft>
                <a:spcPts val="600"/>
              </a:spcAft>
              <a:buChar char="•"/>
            </a:pPr>
            <a:r>
              <a:rPr lang="en-US" sz="2000" dirty="0">
                <a:solidFill>
                  <a:schemeClr val="accent1">
                    <a:lumMod val="75000"/>
                  </a:schemeClr>
                </a:solidFill>
                <a:latin typeface="Source Sans Pro"/>
                <a:ea typeface="Source Sans Pro"/>
              </a:rPr>
              <a:t>Negotiations occur monthly with Canada </a:t>
            </a:r>
            <a:endParaRPr lang="en-US" sz="2000" dirty="0">
              <a:solidFill>
                <a:schemeClr val="accent1">
                  <a:lumMod val="75000"/>
                </a:schemeClr>
              </a:solidFill>
              <a:ea typeface="Source Sans Pro" panose="020B0503030403020204" pitchFamily="34" charset="0"/>
            </a:endParaRPr>
          </a:p>
          <a:p>
            <a:pPr marL="342900" indent="-342900">
              <a:lnSpc>
                <a:spcPct val="113999"/>
              </a:lnSpc>
              <a:spcBef>
                <a:spcPts val="600"/>
              </a:spcBef>
              <a:spcAft>
                <a:spcPts val="600"/>
              </a:spcAft>
              <a:buChar char="•"/>
            </a:pPr>
            <a:r>
              <a:rPr lang="en-US" sz="2000" dirty="0">
                <a:solidFill>
                  <a:schemeClr val="accent1">
                    <a:lumMod val="75000"/>
                  </a:schemeClr>
                </a:solidFill>
                <a:latin typeface="Source Sans Pro"/>
                <a:ea typeface="Source Sans Pro"/>
              </a:rPr>
              <a:t>The Participating First Nations met on June 23 to review and approve the negotiation mandate to secure more funding from Canada for:</a:t>
            </a:r>
            <a:endParaRPr lang="en-US" sz="2000" dirty="0">
              <a:solidFill>
                <a:schemeClr val="accent1">
                  <a:lumMod val="75000"/>
                </a:schemeClr>
              </a:solidFill>
              <a:ea typeface="Source Sans Pro" panose="020B0503030403020204" pitchFamily="34" charset="0"/>
            </a:endParaRPr>
          </a:p>
          <a:p>
            <a:pPr marL="800100" lvl="1" indent="-342900">
              <a:lnSpc>
                <a:spcPct val="114000"/>
              </a:lnSpc>
              <a:spcBef>
                <a:spcPts val="600"/>
              </a:spcBef>
              <a:buFont typeface="Arial" panose="020B0604020202020204" pitchFamily="34" charset="0"/>
              <a:buChar char="•"/>
            </a:pPr>
            <a:r>
              <a:rPr lang="en-US" sz="1800" b="0" dirty="0">
                <a:solidFill>
                  <a:schemeClr val="tx1"/>
                </a:solidFill>
                <a:latin typeface="Source Sans Pro"/>
                <a:ea typeface="Source Sans Pro"/>
              </a:rPr>
              <a:t>additional staff at the First Nation, Regional Education Council and KEB levels to support work mandates and community support</a:t>
            </a:r>
          </a:p>
          <a:p>
            <a:pPr marL="800100" lvl="1" indent="-342900">
              <a:lnSpc>
                <a:spcPct val="114000"/>
              </a:lnSpc>
              <a:spcBef>
                <a:spcPts val="600"/>
              </a:spcBef>
              <a:buFont typeface="Arial" panose="020B0604020202020204" pitchFamily="34" charset="0"/>
              <a:buChar char="•"/>
            </a:pPr>
            <a:r>
              <a:rPr lang="en-US" sz="1800" b="0" dirty="0">
                <a:solidFill>
                  <a:schemeClr val="tx1"/>
                </a:solidFill>
                <a:latin typeface="Source Sans Pro"/>
                <a:ea typeface="Source Sans Pro"/>
              </a:rPr>
              <a:t>additional JK-12 and post-secondary funding</a:t>
            </a:r>
          </a:p>
          <a:p>
            <a:pPr marL="800100" lvl="1" indent="-342900">
              <a:lnSpc>
                <a:spcPct val="114000"/>
              </a:lnSpc>
              <a:spcBef>
                <a:spcPts val="600"/>
              </a:spcBef>
              <a:buFont typeface="Arial" panose="020B0604020202020204" pitchFamily="34" charset="0"/>
              <a:buChar char="•"/>
            </a:pPr>
            <a:r>
              <a:rPr lang="en-US" sz="1800" b="0" dirty="0">
                <a:solidFill>
                  <a:schemeClr val="tx1"/>
                </a:solidFill>
                <a:latin typeface="Source Sans Pro"/>
                <a:ea typeface="Source Sans Pro"/>
              </a:rPr>
              <a:t>Capital (minor, major and operations &amp; maintenance)</a:t>
            </a:r>
          </a:p>
          <a:p>
            <a:pPr marL="800100" lvl="1" indent="-342900">
              <a:lnSpc>
                <a:spcPct val="114000"/>
              </a:lnSpc>
              <a:spcBef>
                <a:spcPts val="600"/>
              </a:spcBef>
              <a:buFont typeface="Arial" panose="020B0604020202020204" pitchFamily="34" charset="0"/>
              <a:buChar char="•"/>
            </a:pPr>
            <a:r>
              <a:rPr lang="en-US" sz="1800" b="0" dirty="0">
                <a:solidFill>
                  <a:schemeClr val="tx1"/>
                </a:solidFill>
                <a:latin typeface="Source Sans Pro"/>
                <a:ea typeface="Source Sans Pro"/>
              </a:rPr>
              <a:t>early learning, adult education, training and trades </a:t>
            </a:r>
            <a:endParaRPr lang="en-US" sz="1600" b="0" i="1">
              <a:solidFill>
                <a:schemeClr val="tx1"/>
              </a:solidFill>
              <a:latin typeface="Source Sans Pro"/>
              <a:ea typeface="Source Sans Pro"/>
            </a:endParaRPr>
          </a:p>
        </p:txBody>
      </p:sp>
      <p:sp>
        <p:nvSpPr>
          <p:cNvPr id="16" name="Rectangle 15"/>
          <p:cNvSpPr/>
          <p:nvPr/>
        </p:nvSpPr>
        <p:spPr>
          <a:xfrm>
            <a:off x="0" y="6318504"/>
            <a:ext cx="12192000" cy="539496"/>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schemeClr val="bg2">
                  <a:lumMod val="90000"/>
                </a:schemeClr>
              </a:solidFill>
            </a:endParaRPr>
          </a:p>
        </p:txBody>
      </p:sp>
      <p:sp>
        <p:nvSpPr>
          <p:cNvPr id="17" name="Footer Placeholder 3"/>
          <p:cNvSpPr>
            <a:spLocks noGrp="1"/>
          </p:cNvSpPr>
          <p:nvPr>
            <p:ph type="ftr" sz="quarter" idx="3"/>
          </p:nvPr>
        </p:nvSpPr>
        <p:spPr>
          <a:xfrm>
            <a:off x="4038600" y="6401175"/>
            <a:ext cx="4114800" cy="365125"/>
          </a:xfrm>
        </p:spPr>
        <p:txBody>
          <a:bodyPr anchor="ctr">
            <a:normAutofit/>
          </a:bodyPr>
          <a:lstStyle/>
          <a:p>
            <a:pPr algn="ctr"/>
            <a:r>
              <a:rPr lang="en-US" sz="1100">
                <a:solidFill>
                  <a:schemeClr val="tx1">
                    <a:lumMod val="75000"/>
                    <a:lumOff val="25000"/>
                  </a:schemeClr>
                </a:solidFill>
                <a:latin typeface="Source Sans Pro" panose="020B0503030403020204" pitchFamily="34" charset="0"/>
              </a:rPr>
              <a:t>www.aes-keb.com</a:t>
            </a:r>
          </a:p>
        </p:txBody>
      </p:sp>
      <p:sp>
        <p:nvSpPr>
          <p:cNvPr id="18" name="Slide Number Placeholder 4"/>
          <p:cNvSpPr>
            <a:spLocks noGrp="1"/>
          </p:cNvSpPr>
          <p:nvPr>
            <p:ph type="sldNum" sz="quarter" idx="4"/>
          </p:nvPr>
        </p:nvSpPr>
        <p:spPr>
          <a:xfrm>
            <a:off x="8894780" y="6401175"/>
            <a:ext cx="3017520" cy="365125"/>
          </a:xfrm>
        </p:spPr>
        <p:txBody>
          <a:bodyPr anchor="ctr"/>
          <a:lstStyle/>
          <a:p>
            <a:pPr marL="0" indent="0" algn="r">
              <a:buNone/>
            </a:pPr>
            <a:fld id="{AEFDC3B5-3788-434C-B277-2CC8D6E7BA6E}" type="slidenum">
              <a:rPr lang="en-US" sz="1100" smtClean="0">
                <a:solidFill>
                  <a:schemeClr val="tx1">
                    <a:lumMod val="75000"/>
                    <a:lumOff val="25000"/>
                  </a:schemeClr>
                </a:solidFill>
                <a:latin typeface="Source Sans Pro" panose="020B0503030403020204" pitchFamily="34" charset="0"/>
              </a:rPr>
              <a:t>6</a:t>
            </a:fld>
            <a:endParaRPr lang="en-US" sz="1100" dirty="0">
              <a:solidFill>
                <a:schemeClr val="tx1">
                  <a:lumMod val="75000"/>
                  <a:lumOff val="25000"/>
                </a:schemeClr>
              </a:solidFill>
              <a:latin typeface="Source Sans Pro" panose="020B0503030403020204" pitchFamily="34" charset="0"/>
            </a:endParaRPr>
          </a:p>
        </p:txBody>
      </p:sp>
      <p:sp>
        <p:nvSpPr>
          <p:cNvPr id="20" name="TextBox 19"/>
          <p:cNvSpPr txBox="1"/>
          <p:nvPr/>
        </p:nvSpPr>
        <p:spPr>
          <a:xfrm>
            <a:off x="678860" y="574492"/>
            <a:ext cx="10852740" cy="584775"/>
          </a:xfrm>
          <a:prstGeom prst="rect">
            <a:avLst/>
          </a:prstGeom>
          <a:noFill/>
        </p:spPr>
        <p:txBody>
          <a:bodyPr wrap="square" rtlCol="0">
            <a:spAutoFit/>
          </a:bodyPr>
          <a:lstStyle/>
          <a:p>
            <a:r>
              <a:rPr lang="en-US" sz="3200" b="1" dirty="0">
                <a:solidFill>
                  <a:schemeClr val="tx1">
                    <a:lumMod val="75000"/>
                    <a:lumOff val="25000"/>
                  </a:schemeClr>
                </a:solidFill>
                <a:latin typeface="Source Sans Pro" panose="020B0503030403020204" pitchFamily="34" charset="0"/>
                <a:cs typeface="Arial" panose="020B0604020202020204" pitchFamily="34" charset="0"/>
              </a:rPr>
              <a:t>Education Fiscal Transfer Agreement Negotiations</a:t>
            </a:r>
          </a:p>
        </p:txBody>
      </p:sp>
      <p:sp>
        <p:nvSpPr>
          <p:cNvPr id="8" name="Date Placeholder 5">
            <a:extLst>
              <a:ext uri="{FF2B5EF4-FFF2-40B4-BE49-F238E27FC236}">
                <a16:creationId xmlns:a16="http://schemas.microsoft.com/office/drawing/2014/main" id="{57986145-674F-4132-A0D6-DCDFCC2AB65D}"/>
              </a:ext>
            </a:extLst>
          </p:cNvPr>
          <p:cNvSpPr txBox="1">
            <a:spLocks/>
          </p:cNvSpPr>
          <p:nvPr/>
        </p:nvSpPr>
        <p:spPr>
          <a:xfrm>
            <a:off x="309282" y="6401175"/>
            <a:ext cx="3375750" cy="365125"/>
          </a:xfrm>
          <a:prstGeom prst="rect">
            <a:avLst/>
          </a:prstGeom>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Source Sans Pro" panose="020B0503030403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Source Sans Pro" panose="020B0503030403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Source Sans Pro" panose="020B0503030403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Source Sans Pro" panose="020B0503030403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Source Sans Pro" panose="020B0503030403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1100">
                <a:solidFill>
                  <a:schemeClr val="tx1">
                    <a:lumMod val="75000"/>
                    <a:lumOff val="25000"/>
                  </a:schemeClr>
                </a:solidFill>
              </a:rPr>
              <a:t>AN Chiefs Forum on Self-Governance - June 30, 2021</a:t>
            </a:r>
            <a:endParaRPr lang="en-US" sz="1100" dirty="0">
              <a:solidFill>
                <a:schemeClr val="tx1">
                  <a:lumMod val="75000"/>
                  <a:lumOff val="25000"/>
                </a:schemeClr>
              </a:solidFill>
            </a:endParaRPr>
          </a:p>
        </p:txBody>
      </p:sp>
    </p:spTree>
    <p:extLst>
      <p:ext uri="{BB962C8B-B14F-4D97-AF65-F5344CB8AC3E}">
        <p14:creationId xmlns:p14="http://schemas.microsoft.com/office/powerpoint/2010/main" val="9653325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0" y="6318504"/>
            <a:ext cx="12192000" cy="539496"/>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schemeClr val="bg2">
                  <a:lumMod val="90000"/>
                </a:schemeClr>
              </a:solidFill>
            </a:endParaRPr>
          </a:p>
        </p:txBody>
      </p:sp>
      <p:sp>
        <p:nvSpPr>
          <p:cNvPr id="17" name="Footer Placeholder 3"/>
          <p:cNvSpPr>
            <a:spLocks noGrp="1"/>
          </p:cNvSpPr>
          <p:nvPr>
            <p:ph type="ftr" sz="quarter" idx="3"/>
          </p:nvPr>
        </p:nvSpPr>
        <p:spPr>
          <a:xfrm>
            <a:off x="4038600" y="6401175"/>
            <a:ext cx="4114800" cy="365125"/>
          </a:xfrm>
        </p:spPr>
        <p:txBody>
          <a:bodyPr anchor="ctr">
            <a:normAutofit/>
          </a:bodyPr>
          <a:lstStyle/>
          <a:p>
            <a:pPr algn="ctr"/>
            <a:r>
              <a:rPr lang="en-US" sz="1100">
                <a:solidFill>
                  <a:schemeClr val="tx1">
                    <a:lumMod val="75000"/>
                    <a:lumOff val="25000"/>
                  </a:schemeClr>
                </a:solidFill>
                <a:latin typeface="Source Sans Pro" panose="020B0503030403020204" pitchFamily="34" charset="0"/>
              </a:rPr>
              <a:t>www.aes-keb.com</a:t>
            </a:r>
          </a:p>
        </p:txBody>
      </p:sp>
      <p:sp>
        <p:nvSpPr>
          <p:cNvPr id="18" name="Slide Number Placeholder 4"/>
          <p:cNvSpPr>
            <a:spLocks noGrp="1"/>
          </p:cNvSpPr>
          <p:nvPr>
            <p:ph type="sldNum" sz="quarter" idx="4"/>
          </p:nvPr>
        </p:nvSpPr>
        <p:spPr>
          <a:xfrm>
            <a:off x="8894780" y="6401175"/>
            <a:ext cx="3017520" cy="365125"/>
          </a:xfrm>
        </p:spPr>
        <p:txBody>
          <a:bodyPr anchor="ctr"/>
          <a:lstStyle/>
          <a:p>
            <a:pPr marL="0" indent="0" algn="r">
              <a:buNone/>
            </a:pPr>
            <a:fld id="{AEFDC3B5-3788-434C-B277-2CC8D6E7BA6E}" type="slidenum">
              <a:rPr lang="en-US" sz="1100" smtClean="0">
                <a:solidFill>
                  <a:schemeClr val="tx1">
                    <a:lumMod val="75000"/>
                    <a:lumOff val="25000"/>
                  </a:schemeClr>
                </a:solidFill>
                <a:latin typeface="Source Sans Pro" panose="020B0503030403020204" pitchFamily="34" charset="0"/>
              </a:rPr>
              <a:t>7</a:t>
            </a:fld>
            <a:endParaRPr lang="en-US" sz="1100" dirty="0">
              <a:solidFill>
                <a:schemeClr val="tx1">
                  <a:lumMod val="75000"/>
                  <a:lumOff val="25000"/>
                </a:schemeClr>
              </a:solidFill>
              <a:latin typeface="Source Sans Pro" panose="020B0503030403020204" pitchFamily="34" charset="0"/>
            </a:endParaRPr>
          </a:p>
        </p:txBody>
      </p:sp>
      <p:sp>
        <p:nvSpPr>
          <p:cNvPr id="20" name="TextBox 19"/>
          <p:cNvSpPr txBox="1"/>
          <p:nvPr/>
        </p:nvSpPr>
        <p:spPr>
          <a:xfrm>
            <a:off x="669630" y="760468"/>
            <a:ext cx="10852740" cy="584775"/>
          </a:xfrm>
          <a:prstGeom prst="rect">
            <a:avLst/>
          </a:prstGeom>
          <a:noFill/>
        </p:spPr>
        <p:txBody>
          <a:bodyPr wrap="square" rtlCol="0">
            <a:spAutoFit/>
          </a:bodyPr>
          <a:lstStyle/>
          <a:p>
            <a:r>
              <a:rPr lang="en-US" sz="3200" b="1" dirty="0">
                <a:solidFill>
                  <a:schemeClr val="tx1">
                    <a:lumMod val="75000"/>
                    <a:lumOff val="25000"/>
                  </a:schemeClr>
                </a:solidFill>
                <a:latin typeface="Source Sans Pro" panose="020B0503030403020204" pitchFamily="34" charset="0"/>
                <a:cs typeface="Arial" panose="020B0604020202020204" pitchFamily="34" charset="0"/>
              </a:rPr>
              <a:t>EFTA Negotiations Timeline</a:t>
            </a:r>
          </a:p>
        </p:txBody>
      </p:sp>
      <p:graphicFrame>
        <p:nvGraphicFramePr>
          <p:cNvPr id="2" name="Table 2">
            <a:extLst>
              <a:ext uri="{FF2B5EF4-FFF2-40B4-BE49-F238E27FC236}">
                <a16:creationId xmlns:a16="http://schemas.microsoft.com/office/drawing/2014/main" id="{E01C1048-7854-4EF5-8843-7625BEC8051A}"/>
              </a:ext>
            </a:extLst>
          </p:cNvPr>
          <p:cNvGraphicFramePr>
            <a:graphicFrameLocks noGrp="1"/>
          </p:cNvGraphicFramePr>
          <p:nvPr>
            <p:extLst>
              <p:ext uri="{D42A27DB-BD31-4B8C-83A1-F6EECF244321}">
                <p14:modId xmlns:p14="http://schemas.microsoft.com/office/powerpoint/2010/main" val="1354066352"/>
              </p:ext>
            </p:extLst>
          </p:nvPr>
        </p:nvGraphicFramePr>
        <p:xfrm>
          <a:off x="1046328" y="1956179"/>
          <a:ext cx="9858029" cy="3505199"/>
        </p:xfrm>
        <a:graphic>
          <a:graphicData uri="http://schemas.openxmlformats.org/drawingml/2006/table">
            <a:tbl>
              <a:tblPr firstRow="1" bandRow="1">
                <a:tableStyleId>{5C22544A-7EE6-4342-B048-85BDC9FD1C3A}</a:tableStyleId>
              </a:tblPr>
              <a:tblGrid>
                <a:gridCol w="6858000">
                  <a:extLst>
                    <a:ext uri="{9D8B030D-6E8A-4147-A177-3AD203B41FA5}">
                      <a16:colId xmlns:a16="http://schemas.microsoft.com/office/drawing/2014/main" val="4254009902"/>
                    </a:ext>
                  </a:extLst>
                </a:gridCol>
                <a:gridCol w="3000029">
                  <a:extLst>
                    <a:ext uri="{9D8B030D-6E8A-4147-A177-3AD203B41FA5}">
                      <a16:colId xmlns:a16="http://schemas.microsoft.com/office/drawing/2014/main" val="772063843"/>
                    </a:ext>
                  </a:extLst>
                </a:gridCol>
              </a:tblGrid>
              <a:tr h="370840">
                <a:tc>
                  <a:txBody>
                    <a:bodyPr/>
                    <a:lstStyle/>
                    <a:p>
                      <a:r>
                        <a:rPr lang="en-US" dirty="0"/>
                        <a:t>Activities</a:t>
                      </a:r>
                    </a:p>
                  </a:txBody>
                  <a:tcPr/>
                </a:tc>
                <a:tc>
                  <a:txBody>
                    <a:bodyPr/>
                    <a:lstStyle/>
                    <a:p>
                      <a:pPr algn="r"/>
                      <a:r>
                        <a:rPr lang="en-US" dirty="0"/>
                        <a:t>Timeframe</a:t>
                      </a:r>
                    </a:p>
                  </a:txBody>
                  <a:tcPr/>
                </a:tc>
                <a:extLst>
                  <a:ext uri="{0D108BD9-81ED-4DB2-BD59-A6C34878D82A}">
                    <a16:rowId xmlns:a16="http://schemas.microsoft.com/office/drawing/2014/main" val="388225020"/>
                  </a:ext>
                </a:extLst>
              </a:tr>
              <a:tr h="370840">
                <a:tc>
                  <a:txBody>
                    <a:bodyPr/>
                    <a:lstStyle/>
                    <a:p>
                      <a:r>
                        <a:rPr lang="en-US" sz="1800" dirty="0">
                          <a:solidFill>
                            <a:schemeClr val="tx1"/>
                          </a:solidFill>
                        </a:rPr>
                        <a:t>Preliminary planning for negotiations with Canada </a:t>
                      </a:r>
                      <a:endParaRPr lang="en-US" b="1" dirty="0">
                        <a:solidFill>
                          <a:schemeClr val="tx1"/>
                        </a:solidFill>
                      </a:endParaRPr>
                    </a:p>
                  </a:txBody>
                  <a:tcPr/>
                </a:tc>
                <a:tc>
                  <a:txBody>
                    <a:bodyPr/>
                    <a:lstStyle/>
                    <a:p>
                      <a:pPr algn="r"/>
                      <a:r>
                        <a:rPr lang="en-US" dirty="0">
                          <a:solidFill>
                            <a:schemeClr val="tx1"/>
                          </a:solidFill>
                        </a:rPr>
                        <a:t>January-April 2021</a:t>
                      </a:r>
                    </a:p>
                  </a:txBody>
                  <a:tcPr/>
                </a:tc>
                <a:extLst>
                  <a:ext uri="{0D108BD9-81ED-4DB2-BD59-A6C34878D82A}">
                    <a16:rowId xmlns:a16="http://schemas.microsoft.com/office/drawing/2014/main" val="2241790677"/>
                  </a:ext>
                </a:extLst>
              </a:tr>
              <a:tr h="370840">
                <a:tc>
                  <a:txBody>
                    <a:bodyPr/>
                    <a:lstStyle/>
                    <a:p>
                      <a:r>
                        <a:rPr lang="en-US" dirty="0">
                          <a:solidFill>
                            <a:schemeClr val="tx1"/>
                          </a:solidFill>
                        </a:rPr>
                        <a:t>KEB Negotiation Work Plan Review and Approval by Board of Directors and Participating First Nations</a:t>
                      </a:r>
                    </a:p>
                  </a:txBody>
                  <a:tcPr/>
                </a:tc>
                <a:tc>
                  <a:txBody>
                    <a:bodyPr/>
                    <a:lstStyle/>
                    <a:p>
                      <a:pPr algn="r"/>
                      <a:r>
                        <a:rPr lang="en-US" dirty="0">
                          <a:solidFill>
                            <a:schemeClr val="tx1"/>
                          </a:solidFill>
                        </a:rPr>
                        <a:t>May-June 2021</a:t>
                      </a:r>
                    </a:p>
                  </a:txBody>
                  <a:tcPr/>
                </a:tc>
                <a:extLst>
                  <a:ext uri="{0D108BD9-81ED-4DB2-BD59-A6C34878D82A}">
                    <a16:rowId xmlns:a16="http://schemas.microsoft.com/office/drawing/2014/main" val="348058454"/>
                  </a:ext>
                </a:extLst>
              </a:tr>
              <a:tr h="370840">
                <a:tc>
                  <a:txBody>
                    <a:bodyPr/>
                    <a:lstStyle/>
                    <a:p>
                      <a:r>
                        <a:rPr lang="en-US" dirty="0">
                          <a:solidFill>
                            <a:schemeClr val="tx1"/>
                          </a:solidFill>
                        </a:rPr>
                        <a:t>Communication and consultation with PFNs, RECs, KEB, Board of Directors, KEB Chiefs Committee</a:t>
                      </a:r>
                    </a:p>
                  </a:txBody>
                  <a:tcPr/>
                </a:tc>
                <a:tc>
                  <a:txBody>
                    <a:bodyPr/>
                    <a:lstStyle/>
                    <a:p>
                      <a:pPr algn="r"/>
                      <a:r>
                        <a:rPr lang="en-US" dirty="0">
                          <a:solidFill>
                            <a:schemeClr val="tx1"/>
                          </a:solidFill>
                        </a:rPr>
                        <a:t>May 2021-March 2023</a:t>
                      </a:r>
                    </a:p>
                  </a:txBody>
                  <a:tcPr/>
                </a:tc>
                <a:extLst>
                  <a:ext uri="{0D108BD9-81ED-4DB2-BD59-A6C34878D82A}">
                    <a16:rowId xmlns:a16="http://schemas.microsoft.com/office/drawing/2014/main" val="3219629230"/>
                  </a:ext>
                </a:extLst>
              </a:tr>
              <a:tr h="370840">
                <a:tc>
                  <a:txBody>
                    <a:bodyPr/>
                    <a:lstStyle/>
                    <a:p>
                      <a:r>
                        <a:rPr lang="en-US" dirty="0">
                          <a:solidFill>
                            <a:schemeClr val="tx1"/>
                          </a:solidFill>
                        </a:rPr>
                        <a:t>Negotiation meetings with Canada</a:t>
                      </a:r>
                    </a:p>
                  </a:txBody>
                  <a:tcPr/>
                </a:tc>
                <a:tc>
                  <a:txBody>
                    <a:bodyPr/>
                    <a:lstStyle/>
                    <a:p>
                      <a:pPr algn="r"/>
                      <a:r>
                        <a:rPr lang="en-US" dirty="0">
                          <a:solidFill>
                            <a:schemeClr val="tx1"/>
                          </a:solidFill>
                        </a:rPr>
                        <a:t>April 2021-March 2023</a:t>
                      </a:r>
                    </a:p>
                  </a:txBody>
                  <a:tcPr/>
                </a:tc>
                <a:extLst>
                  <a:ext uri="{0D108BD9-81ED-4DB2-BD59-A6C34878D82A}">
                    <a16:rowId xmlns:a16="http://schemas.microsoft.com/office/drawing/2014/main" val="3849587024"/>
                  </a:ext>
                </a:extLst>
              </a:tr>
              <a:tr h="370840">
                <a:tc>
                  <a:txBody>
                    <a:bodyPr/>
                    <a:lstStyle/>
                    <a:p>
                      <a:r>
                        <a:rPr lang="en-US" sz="1800" dirty="0">
                          <a:solidFill>
                            <a:schemeClr val="tx1"/>
                          </a:solidFill>
                        </a:rPr>
                        <a:t>First draft of the renewed Education Fiscal Transfer Agreement </a:t>
                      </a:r>
                      <a:endParaRPr lang="en-US" dirty="0">
                        <a:solidFill>
                          <a:schemeClr val="tx1"/>
                        </a:solidFill>
                      </a:endParaRPr>
                    </a:p>
                  </a:txBody>
                  <a:tcPr/>
                </a:tc>
                <a:tc>
                  <a:txBody>
                    <a:bodyPr/>
                    <a:lstStyle/>
                    <a:p>
                      <a:pPr algn="r"/>
                      <a:r>
                        <a:rPr lang="en-US" sz="1800" dirty="0">
                          <a:solidFill>
                            <a:schemeClr val="tx1"/>
                          </a:solidFill>
                        </a:rPr>
                        <a:t>March 2022</a:t>
                      </a:r>
                      <a:endParaRPr lang="en-US" dirty="0">
                        <a:solidFill>
                          <a:schemeClr val="tx1"/>
                        </a:solidFill>
                      </a:endParaRPr>
                    </a:p>
                  </a:txBody>
                  <a:tcPr/>
                </a:tc>
                <a:extLst>
                  <a:ext uri="{0D108BD9-81ED-4DB2-BD59-A6C34878D82A}">
                    <a16:rowId xmlns:a16="http://schemas.microsoft.com/office/drawing/2014/main" val="2823734227"/>
                  </a:ext>
                </a:extLst>
              </a:tr>
              <a:tr h="370840">
                <a:tc>
                  <a:txBody>
                    <a:bodyPr/>
                    <a:lstStyle/>
                    <a:p>
                      <a:r>
                        <a:rPr lang="en-US" dirty="0">
                          <a:solidFill>
                            <a:schemeClr val="tx1"/>
                          </a:solidFill>
                        </a:rPr>
                        <a:t>PFN review and finalizing the EFTA</a:t>
                      </a:r>
                    </a:p>
                  </a:txBody>
                  <a:tcPr/>
                </a:tc>
                <a:tc>
                  <a:txBody>
                    <a:bodyPr/>
                    <a:lstStyle/>
                    <a:p>
                      <a:pPr algn="r"/>
                      <a:r>
                        <a:rPr lang="en-US" dirty="0">
                          <a:solidFill>
                            <a:schemeClr val="tx1"/>
                          </a:solidFill>
                        </a:rPr>
                        <a:t>April 2022 – December 2022</a:t>
                      </a:r>
                    </a:p>
                  </a:txBody>
                  <a:tcPr/>
                </a:tc>
                <a:extLst>
                  <a:ext uri="{0D108BD9-81ED-4DB2-BD59-A6C34878D82A}">
                    <a16:rowId xmlns:a16="http://schemas.microsoft.com/office/drawing/2014/main" val="3556411577"/>
                  </a:ext>
                </a:extLst>
              </a:tr>
              <a:tr h="370839">
                <a:tc>
                  <a:txBody>
                    <a:bodyPr/>
                    <a:lstStyle/>
                    <a:p>
                      <a:pPr lvl="0">
                        <a:buNone/>
                      </a:pPr>
                      <a:r>
                        <a:rPr lang="en-US" sz="1800" b="0" i="0" u="none" strike="noStrike" noProof="0" dirty="0">
                          <a:solidFill>
                            <a:schemeClr val="tx1"/>
                          </a:solidFill>
                          <a:latin typeface="Calibri"/>
                        </a:rPr>
                        <a:t>PFN approval of the negotiated EFTA (2023-2028)</a:t>
                      </a:r>
                      <a:endParaRPr lang="en-US" dirty="0"/>
                    </a:p>
                  </a:txBody>
                  <a:tcPr/>
                </a:tc>
                <a:tc>
                  <a:txBody>
                    <a:bodyPr/>
                    <a:lstStyle/>
                    <a:p>
                      <a:pPr lvl="0" algn="r">
                        <a:buNone/>
                      </a:pPr>
                      <a:r>
                        <a:rPr lang="en-US" sz="1800" b="0" i="0" u="none" strike="noStrike" noProof="0" dirty="0">
                          <a:solidFill>
                            <a:schemeClr val="tx1"/>
                          </a:solidFill>
                          <a:latin typeface="Calibri"/>
                        </a:rPr>
                        <a:t>January-March 2023</a:t>
                      </a:r>
                      <a:endParaRPr lang="en-US" dirty="0"/>
                    </a:p>
                  </a:txBody>
                  <a:tcPr/>
                </a:tc>
                <a:extLst>
                  <a:ext uri="{0D108BD9-81ED-4DB2-BD59-A6C34878D82A}">
                    <a16:rowId xmlns:a16="http://schemas.microsoft.com/office/drawing/2014/main" val="2020615918"/>
                  </a:ext>
                </a:extLst>
              </a:tr>
            </a:tbl>
          </a:graphicData>
        </a:graphic>
      </p:graphicFrame>
      <p:sp>
        <p:nvSpPr>
          <p:cNvPr id="9" name="Date Placeholder 5">
            <a:extLst>
              <a:ext uri="{FF2B5EF4-FFF2-40B4-BE49-F238E27FC236}">
                <a16:creationId xmlns:a16="http://schemas.microsoft.com/office/drawing/2014/main" id="{79E335E1-2E8D-44B5-8EF3-F03A2D8A5408}"/>
              </a:ext>
            </a:extLst>
          </p:cNvPr>
          <p:cNvSpPr txBox="1">
            <a:spLocks/>
          </p:cNvSpPr>
          <p:nvPr/>
        </p:nvSpPr>
        <p:spPr>
          <a:xfrm>
            <a:off x="309282" y="6401175"/>
            <a:ext cx="3375750" cy="365125"/>
          </a:xfrm>
          <a:prstGeom prst="rect">
            <a:avLst/>
          </a:prstGeom>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Source Sans Pro" panose="020B0503030403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Source Sans Pro" panose="020B0503030403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Source Sans Pro" panose="020B0503030403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Source Sans Pro" panose="020B0503030403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Source Sans Pro" panose="020B0503030403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1100">
                <a:solidFill>
                  <a:schemeClr val="tx1">
                    <a:lumMod val="75000"/>
                    <a:lumOff val="25000"/>
                  </a:schemeClr>
                </a:solidFill>
              </a:rPr>
              <a:t>AN Chiefs Forum on Self-Governance - June 30, 2021</a:t>
            </a:r>
            <a:endParaRPr lang="en-US" sz="1100" dirty="0">
              <a:solidFill>
                <a:schemeClr val="tx1">
                  <a:lumMod val="75000"/>
                  <a:lumOff val="25000"/>
                </a:schemeClr>
              </a:solidFill>
            </a:endParaRPr>
          </a:p>
        </p:txBody>
      </p:sp>
    </p:spTree>
    <p:extLst>
      <p:ext uri="{BB962C8B-B14F-4D97-AF65-F5344CB8AC3E}">
        <p14:creationId xmlns:p14="http://schemas.microsoft.com/office/powerpoint/2010/main" val="41184200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7" name="Group 36"/>
          <p:cNvGrpSpPr/>
          <p:nvPr/>
        </p:nvGrpSpPr>
        <p:grpSpPr>
          <a:xfrm>
            <a:off x="0" y="0"/>
            <a:ext cx="12192000" cy="6858000"/>
            <a:chOff x="0" y="0"/>
            <a:chExt cx="12192000" cy="6858000"/>
          </a:xfrm>
        </p:grpSpPr>
        <p:pic>
          <p:nvPicPr>
            <p:cNvPr id="38" name="Picture 3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9" name="Rectangle 38"/>
            <p:cNvSpPr/>
            <p:nvPr/>
          </p:nvSpPr>
          <p:spPr>
            <a:xfrm>
              <a:off x="0" y="0"/>
              <a:ext cx="12191999" cy="6858000"/>
            </a:xfrm>
            <a:prstGeom prst="rect">
              <a:avLst/>
            </a:prstGeom>
            <a:gradFill flip="none" rotWithShape="1">
              <a:gsLst>
                <a:gs pos="0">
                  <a:schemeClr val="accent1">
                    <a:tint val="66000"/>
                    <a:satMod val="160000"/>
                    <a:alpha val="50000"/>
                  </a:schemeClr>
                </a:gs>
                <a:gs pos="50000">
                  <a:schemeClr val="accent1">
                    <a:tint val="44500"/>
                    <a:satMod val="160000"/>
                    <a:alpha val="50000"/>
                  </a:schemeClr>
                </a:gs>
                <a:gs pos="100000">
                  <a:schemeClr val="accent1">
                    <a:tint val="23500"/>
                    <a:satMod val="160000"/>
                    <a:alpha val="5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grpSp>
      <p:grpSp>
        <p:nvGrpSpPr>
          <p:cNvPr id="8" name="Group 7"/>
          <p:cNvGrpSpPr/>
          <p:nvPr/>
        </p:nvGrpSpPr>
        <p:grpSpPr>
          <a:xfrm>
            <a:off x="694376" y="2828836"/>
            <a:ext cx="10287659" cy="2134362"/>
            <a:chOff x="694377" y="1841956"/>
            <a:chExt cx="9490482" cy="2134362"/>
          </a:xfrm>
        </p:grpSpPr>
        <p:sp>
          <p:nvSpPr>
            <p:cNvPr id="12" name="TextBox 11"/>
            <p:cNvSpPr txBox="1"/>
            <p:nvPr/>
          </p:nvSpPr>
          <p:spPr>
            <a:xfrm>
              <a:off x="694378" y="1841956"/>
              <a:ext cx="9490481" cy="1200329"/>
            </a:xfrm>
            <a:prstGeom prst="rect">
              <a:avLst/>
            </a:prstGeom>
            <a:noFill/>
          </p:spPr>
          <p:txBody>
            <a:bodyPr wrap="square" rtlCol="0">
              <a:spAutoFit/>
            </a:bodyPr>
            <a:lstStyle/>
            <a:p>
              <a:r>
                <a:rPr lang="en-US" sz="7200" b="1" dirty="0">
                  <a:solidFill>
                    <a:schemeClr val="tx1">
                      <a:lumMod val="75000"/>
                      <a:lumOff val="25000"/>
                    </a:schemeClr>
                  </a:solidFill>
                  <a:latin typeface="Source Sans Pro" panose="020B0503030403020204" pitchFamily="34" charset="0"/>
                </a:rPr>
                <a:t>Collaboration </a:t>
              </a:r>
            </a:p>
          </p:txBody>
        </p:sp>
        <p:sp>
          <p:nvSpPr>
            <p:cNvPr id="13" name="TextBox 12"/>
            <p:cNvSpPr txBox="1"/>
            <p:nvPr/>
          </p:nvSpPr>
          <p:spPr>
            <a:xfrm>
              <a:off x="694377" y="3206877"/>
              <a:ext cx="9490481" cy="769441"/>
            </a:xfrm>
            <a:prstGeom prst="rect">
              <a:avLst/>
            </a:prstGeom>
            <a:noFill/>
          </p:spPr>
          <p:txBody>
            <a:bodyPr wrap="square" rtlCol="0">
              <a:spAutoFit/>
            </a:bodyPr>
            <a:lstStyle/>
            <a:p>
              <a:r>
                <a:rPr lang="en-US" sz="4400" b="1" dirty="0">
                  <a:solidFill>
                    <a:schemeClr val="accent1">
                      <a:lumMod val="75000"/>
                    </a:schemeClr>
                  </a:solidFill>
                  <a:latin typeface="Source Sans Pro" panose="020B0503030403020204" pitchFamily="34" charset="0"/>
                </a:rPr>
                <a:t>KEB and the Anishinabek Nation</a:t>
              </a:r>
            </a:p>
          </p:txBody>
        </p:sp>
      </p:grpSp>
    </p:spTree>
    <p:extLst>
      <p:ext uri="{BB962C8B-B14F-4D97-AF65-F5344CB8AC3E}">
        <p14:creationId xmlns:p14="http://schemas.microsoft.com/office/powerpoint/2010/main" val="17509042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2"/>
          <p:cNvSpPr>
            <a:spLocks noGrp="1"/>
          </p:cNvSpPr>
          <p:nvPr>
            <p:ph idx="1"/>
          </p:nvPr>
        </p:nvSpPr>
        <p:spPr>
          <a:xfrm>
            <a:off x="678860" y="3305056"/>
            <a:ext cx="2340428" cy="2712627"/>
          </a:xfrm>
        </p:spPr>
        <p:txBody>
          <a:bodyPr anchor="t">
            <a:noAutofit/>
          </a:bodyPr>
          <a:lstStyle/>
          <a:p>
            <a:pPr>
              <a:lnSpc>
                <a:spcPct val="114000"/>
              </a:lnSpc>
              <a:spcBef>
                <a:spcPts val="600"/>
              </a:spcBef>
              <a:spcAft>
                <a:spcPts val="600"/>
              </a:spcAft>
            </a:pPr>
            <a:r>
              <a:rPr lang="en-US" sz="1500" b="0" dirty="0">
                <a:solidFill>
                  <a:schemeClr val="tx1"/>
                </a:solidFill>
                <a:latin typeface="Source Sans Pro"/>
                <a:ea typeface="Source Sans Pro"/>
              </a:rPr>
              <a:t>Covid-19 initiative to distribute devices to Anishinabek First Nations</a:t>
            </a:r>
          </a:p>
          <a:p>
            <a:pPr>
              <a:lnSpc>
                <a:spcPct val="114000"/>
              </a:lnSpc>
              <a:spcBef>
                <a:spcPts val="600"/>
              </a:spcBef>
              <a:spcAft>
                <a:spcPts val="600"/>
              </a:spcAft>
            </a:pPr>
            <a:r>
              <a:rPr lang="en-US" sz="1500" b="0" dirty="0">
                <a:solidFill>
                  <a:schemeClr val="tx1"/>
                </a:solidFill>
                <a:latin typeface="Source Sans Pro"/>
                <a:ea typeface="Source Sans Pro"/>
              </a:rPr>
              <a:t>Presented at the May Eagle Clan Gathering on Education</a:t>
            </a:r>
          </a:p>
          <a:p>
            <a:pPr>
              <a:lnSpc>
                <a:spcPct val="114000"/>
              </a:lnSpc>
              <a:spcBef>
                <a:spcPts val="600"/>
              </a:spcBef>
              <a:spcAft>
                <a:spcPts val="600"/>
              </a:spcAft>
            </a:pPr>
            <a:r>
              <a:rPr lang="en-US" sz="1500" b="0" dirty="0">
                <a:solidFill>
                  <a:schemeClr val="tx1"/>
                </a:solidFill>
                <a:latin typeface="Source Sans Pro"/>
                <a:ea typeface="Source Sans Pro"/>
              </a:rPr>
              <a:t>Collaborative Post-Secondary Education regional framework development</a:t>
            </a:r>
          </a:p>
        </p:txBody>
      </p:sp>
      <p:sp>
        <p:nvSpPr>
          <p:cNvPr id="16" name="Rectangle 15"/>
          <p:cNvSpPr/>
          <p:nvPr/>
        </p:nvSpPr>
        <p:spPr>
          <a:xfrm>
            <a:off x="0" y="6318504"/>
            <a:ext cx="12192000" cy="539496"/>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schemeClr val="bg2">
                  <a:lumMod val="90000"/>
                </a:schemeClr>
              </a:solidFill>
            </a:endParaRPr>
          </a:p>
        </p:txBody>
      </p:sp>
      <p:sp>
        <p:nvSpPr>
          <p:cNvPr id="17" name="Footer Placeholder 3"/>
          <p:cNvSpPr>
            <a:spLocks noGrp="1"/>
          </p:cNvSpPr>
          <p:nvPr>
            <p:ph type="ftr" sz="quarter" idx="3"/>
          </p:nvPr>
        </p:nvSpPr>
        <p:spPr>
          <a:xfrm>
            <a:off x="4038600" y="6401175"/>
            <a:ext cx="4114800" cy="365125"/>
          </a:xfrm>
        </p:spPr>
        <p:txBody>
          <a:bodyPr anchor="ctr">
            <a:normAutofit/>
          </a:bodyPr>
          <a:lstStyle/>
          <a:p>
            <a:pPr algn="ctr"/>
            <a:r>
              <a:rPr lang="en-US" sz="1100">
                <a:solidFill>
                  <a:schemeClr val="tx1">
                    <a:lumMod val="75000"/>
                    <a:lumOff val="25000"/>
                  </a:schemeClr>
                </a:solidFill>
                <a:latin typeface="Source Sans Pro" panose="020B0503030403020204" pitchFamily="34" charset="0"/>
              </a:rPr>
              <a:t>www.aes-keb.com</a:t>
            </a:r>
          </a:p>
        </p:txBody>
      </p:sp>
      <p:sp>
        <p:nvSpPr>
          <p:cNvPr id="18" name="Slide Number Placeholder 4"/>
          <p:cNvSpPr>
            <a:spLocks noGrp="1"/>
          </p:cNvSpPr>
          <p:nvPr>
            <p:ph type="sldNum" sz="quarter" idx="4"/>
          </p:nvPr>
        </p:nvSpPr>
        <p:spPr>
          <a:xfrm>
            <a:off x="8894780" y="6401175"/>
            <a:ext cx="3017520" cy="365125"/>
          </a:xfrm>
        </p:spPr>
        <p:txBody>
          <a:bodyPr anchor="ctr"/>
          <a:lstStyle/>
          <a:p>
            <a:pPr marL="0" indent="0" algn="r">
              <a:buNone/>
            </a:pPr>
            <a:fld id="{AEFDC3B5-3788-434C-B277-2CC8D6E7BA6E}" type="slidenum">
              <a:rPr lang="en-US" sz="1100" smtClean="0">
                <a:solidFill>
                  <a:schemeClr val="tx1">
                    <a:lumMod val="75000"/>
                    <a:lumOff val="25000"/>
                  </a:schemeClr>
                </a:solidFill>
                <a:latin typeface="Source Sans Pro" panose="020B0503030403020204" pitchFamily="34" charset="0"/>
              </a:rPr>
              <a:t>9</a:t>
            </a:fld>
            <a:endParaRPr lang="en-US" sz="1100" dirty="0">
              <a:solidFill>
                <a:schemeClr val="tx1">
                  <a:lumMod val="75000"/>
                  <a:lumOff val="25000"/>
                </a:schemeClr>
              </a:solidFill>
              <a:latin typeface="Source Sans Pro" panose="020B0503030403020204" pitchFamily="34" charset="0"/>
            </a:endParaRPr>
          </a:p>
        </p:txBody>
      </p:sp>
      <p:sp>
        <p:nvSpPr>
          <p:cNvPr id="19" name="Date Placeholder 5"/>
          <p:cNvSpPr>
            <a:spLocks noGrp="1"/>
          </p:cNvSpPr>
          <p:nvPr>
            <p:ph type="dt" sz="half" idx="2"/>
          </p:nvPr>
        </p:nvSpPr>
        <p:spPr>
          <a:xfrm>
            <a:off x="309282" y="6401175"/>
            <a:ext cx="3375750" cy="365125"/>
          </a:xfrm>
        </p:spPr>
        <p:txBody>
          <a:bodyPr anchor="ctr"/>
          <a:lstStyle/>
          <a:p>
            <a:pPr marL="0" indent="0">
              <a:buNone/>
            </a:pPr>
            <a:r>
              <a:rPr lang="en-US" sz="1100" dirty="0">
                <a:solidFill>
                  <a:schemeClr val="tx1">
                    <a:lumMod val="75000"/>
                    <a:lumOff val="25000"/>
                  </a:schemeClr>
                </a:solidFill>
                <a:latin typeface="Source Sans Pro" panose="020B0503030403020204" pitchFamily="34" charset="0"/>
              </a:rPr>
              <a:t>AN Chiefs Forum on Self-Governance - June 30, 2021</a:t>
            </a:r>
          </a:p>
        </p:txBody>
      </p:sp>
      <p:sp>
        <p:nvSpPr>
          <p:cNvPr id="20" name="TextBox 19"/>
          <p:cNvSpPr txBox="1"/>
          <p:nvPr/>
        </p:nvSpPr>
        <p:spPr>
          <a:xfrm>
            <a:off x="678860" y="574492"/>
            <a:ext cx="10852740" cy="584775"/>
          </a:xfrm>
          <a:prstGeom prst="rect">
            <a:avLst/>
          </a:prstGeom>
          <a:noFill/>
        </p:spPr>
        <p:txBody>
          <a:bodyPr wrap="square" rtlCol="0">
            <a:spAutoFit/>
          </a:bodyPr>
          <a:lstStyle/>
          <a:p>
            <a:r>
              <a:rPr lang="en-US" sz="3200" b="1" dirty="0">
                <a:solidFill>
                  <a:schemeClr val="tx1">
                    <a:lumMod val="75000"/>
                    <a:lumOff val="25000"/>
                  </a:schemeClr>
                </a:solidFill>
                <a:latin typeface="Source Sans Pro" panose="020B0503030403020204" pitchFamily="34" charset="0"/>
                <a:cs typeface="Arial" panose="020B0604020202020204" pitchFamily="34" charset="0"/>
              </a:rPr>
              <a:t>Existing Collaborations </a:t>
            </a:r>
          </a:p>
        </p:txBody>
      </p:sp>
      <p:sp>
        <p:nvSpPr>
          <p:cNvPr id="2" name="Rectangle: Rounded Corners 1">
            <a:extLst>
              <a:ext uri="{FF2B5EF4-FFF2-40B4-BE49-F238E27FC236}">
                <a16:creationId xmlns:a16="http://schemas.microsoft.com/office/drawing/2014/main" id="{28F573FE-B142-4C09-8260-CE71A294AC74}"/>
              </a:ext>
            </a:extLst>
          </p:cNvPr>
          <p:cNvSpPr/>
          <p:nvPr/>
        </p:nvSpPr>
        <p:spPr>
          <a:xfrm>
            <a:off x="762000" y="1534886"/>
            <a:ext cx="1883228" cy="161108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Anishinabek Nation Education Secretariat</a:t>
            </a:r>
          </a:p>
        </p:txBody>
      </p:sp>
      <p:sp>
        <p:nvSpPr>
          <p:cNvPr id="9" name="Rectangle: Rounded Corners 8">
            <a:extLst>
              <a:ext uri="{FF2B5EF4-FFF2-40B4-BE49-F238E27FC236}">
                <a16:creationId xmlns:a16="http://schemas.microsoft.com/office/drawing/2014/main" id="{99292534-926E-4306-95B1-D9411A6E5C0D}"/>
              </a:ext>
            </a:extLst>
          </p:cNvPr>
          <p:cNvSpPr/>
          <p:nvPr/>
        </p:nvSpPr>
        <p:spPr>
          <a:xfrm>
            <a:off x="3712033" y="1562928"/>
            <a:ext cx="1883228" cy="161108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Social Development Department</a:t>
            </a:r>
          </a:p>
        </p:txBody>
      </p:sp>
      <p:sp>
        <p:nvSpPr>
          <p:cNvPr id="10" name="Rectangle: Rounded Corners 9">
            <a:extLst>
              <a:ext uri="{FF2B5EF4-FFF2-40B4-BE49-F238E27FC236}">
                <a16:creationId xmlns:a16="http://schemas.microsoft.com/office/drawing/2014/main" id="{18E75D4E-1A1B-45C9-8383-E401282EC54F}"/>
              </a:ext>
            </a:extLst>
          </p:cNvPr>
          <p:cNvSpPr/>
          <p:nvPr/>
        </p:nvSpPr>
        <p:spPr>
          <a:xfrm>
            <a:off x="6596740" y="1562928"/>
            <a:ext cx="1883228" cy="161108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Anishinabek Nation 7</a:t>
            </a:r>
            <a:r>
              <a:rPr lang="en-US" b="1" baseline="30000" dirty="0"/>
              <a:t>th</a:t>
            </a:r>
            <a:r>
              <a:rPr lang="en-US" b="1" dirty="0"/>
              <a:t> Generation Charity</a:t>
            </a:r>
          </a:p>
        </p:txBody>
      </p:sp>
      <p:sp>
        <p:nvSpPr>
          <p:cNvPr id="12" name="Rectangle: Rounded Corners 11">
            <a:extLst>
              <a:ext uri="{FF2B5EF4-FFF2-40B4-BE49-F238E27FC236}">
                <a16:creationId xmlns:a16="http://schemas.microsoft.com/office/drawing/2014/main" id="{1556F444-47B3-408B-BE92-91FA053EE22D}"/>
              </a:ext>
            </a:extLst>
          </p:cNvPr>
          <p:cNvSpPr/>
          <p:nvPr/>
        </p:nvSpPr>
        <p:spPr>
          <a:xfrm>
            <a:off x="9546772" y="1562928"/>
            <a:ext cx="1883228" cy="161108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KEB/AN </a:t>
            </a:r>
          </a:p>
          <a:p>
            <a:pPr algn="ctr"/>
            <a:r>
              <a:rPr lang="en-US" b="1" dirty="0"/>
              <a:t>Memorandum of Understanding</a:t>
            </a:r>
          </a:p>
        </p:txBody>
      </p:sp>
      <p:sp>
        <p:nvSpPr>
          <p:cNvPr id="13" name="Content Placeholder 2">
            <a:extLst>
              <a:ext uri="{FF2B5EF4-FFF2-40B4-BE49-F238E27FC236}">
                <a16:creationId xmlns:a16="http://schemas.microsoft.com/office/drawing/2014/main" id="{D8AFCACC-C3A5-42A9-8FFF-726378A93D31}"/>
              </a:ext>
            </a:extLst>
          </p:cNvPr>
          <p:cNvSpPr txBox="1">
            <a:spLocks/>
          </p:cNvSpPr>
          <p:nvPr/>
        </p:nvSpPr>
        <p:spPr>
          <a:xfrm>
            <a:off x="3596232" y="3389945"/>
            <a:ext cx="2340428" cy="2712627"/>
          </a:xfrm>
          <a:prstGeom prst="rect">
            <a:avLst/>
          </a:prstGeom>
        </p:spPr>
        <p:txBody>
          <a:bodyPr vert="horz" lIns="91440" tIns="45720" rIns="91440" bIns="45720" rtlCol="0" anchor="t">
            <a:no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bg1"/>
                </a:solidFill>
                <a:latin typeface="Source Sans Pro" panose="020B0503030403020204" pitchFamily="34" charset="0"/>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bg1"/>
                </a:solidFill>
                <a:latin typeface="Source Sans Pro" panose="020B0503030403020204" pitchFamily="34" charset="0"/>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bg1"/>
                </a:solidFill>
                <a:latin typeface="Source Sans Pro" panose="020B0503030403020204" pitchFamily="34" charset="0"/>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bg1"/>
                </a:solidFill>
                <a:latin typeface="Source Sans Pro" panose="020B0503030403020204" pitchFamily="34" charset="0"/>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bg1"/>
                </a:solidFill>
                <a:latin typeface="Source Sans Pro" panose="020B0503030403020204" pitchFamily="34" charset="0"/>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a:lnSpc>
                <a:spcPct val="114000"/>
              </a:lnSpc>
              <a:spcBef>
                <a:spcPts val="600"/>
              </a:spcBef>
              <a:spcAft>
                <a:spcPts val="600"/>
              </a:spcAft>
            </a:pPr>
            <a:r>
              <a:rPr lang="en-US" sz="1500" b="0" dirty="0">
                <a:solidFill>
                  <a:schemeClr val="tx1"/>
                </a:solidFill>
                <a:latin typeface="Source Sans Pro"/>
                <a:ea typeface="Source Sans Pro"/>
              </a:rPr>
              <a:t>Covid-19 initiative to distribute devices to Anishinabek First Nations</a:t>
            </a:r>
          </a:p>
          <a:p>
            <a:pPr>
              <a:lnSpc>
                <a:spcPct val="114000"/>
              </a:lnSpc>
              <a:spcBef>
                <a:spcPts val="600"/>
              </a:spcBef>
              <a:spcAft>
                <a:spcPts val="600"/>
              </a:spcAft>
            </a:pPr>
            <a:r>
              <a:rPr lang="en-US" sz="1500" b="0" dirty="0">
                <a:solidFill>
                  <a:schemeClr val="tx1"/>
                </a:solidFill>
                <a:latin typeface="Source Sans Pro"/>
                <a:ea typeface="Source Sans Pro"/>
              </a:rPr>
              <a:t>Presented at the May Youth Gathering on Well-Being with </a:t>
            </a:r>
            <a:r>
              <a:rPr lang="en-US" sz="1500" b="0" dirty="0" err="1">
                <a:solidFill>
                  <a:schemeClr val="tx1"/>
                </a:solidFill>
                <a:latin typeface="Source Sans Pro"/>
                <a:ea typeface="Source Sans Pro"/>
              </a:rPr>
              <a:t>Koganaasawin</a:t>
            </a:r>
            <a:endParaRPr lang="en-US" sz="1500" b="0" dirty="0">
              <a:solidFill>
                <a:schemeClr val="tx1"/>
              </a:solidFill>
              <a:latin typeface="Source Sans Pro"/>
              <a:ea typeface="Source Sans Pro"/>
            </a:endParaRPr>
          </a:p>
          <a:p>
            <a:pPr>
              <a:lnSpc>
                <a:spcPct val="114000"/>
              </a:lnSpc>
              <a:spcBef>
                <a:spcPts val="600"/>
              </a:spcBef>
              <a:spcAft>
                <a:spcPts val="600"/>
              </a:spcAft>
            </a:pPr>
            <a:r>
              <a:rPr lang="en-US" sz="1500" b="0" dirty="0">
                <a:solidFill>
                  <a:schemeClr val="tx1"/>
                </a:solidFill>
                <a:latin typeface="Source Sans Pro"/>
                <a:ea typeface="Source Sans Pro"/>
              </a:rPr>
              <a:t>Joint work plan to be developed to support AN youth in common issues.</a:t>
            </a:r>
          </a:p>
        </p:txBody>
      </p:sp>
      <p:sp>
        <p:nvSpPr>
          <p:cNvPr id="14" name="Content Placeholder 2">
            <a:extLst>
              <a:ext uri="{FF2B5EF4-FFF2-40B4-BE49-F238E27FC236}">
                <a16:creationId xmlns:a16="http://schemas.microsoft.com/office/drawing/2014/main" id="{0144A742-803E-499E-A384-92957A38780F}"/>
              </a:ext>
            </a:extLst>
          </p:cNvPr>
          <p:cNvSpPr txBox="1">
            <a:spLocks/>
          </p:cNvSpPr>
          <p:nvPr/>
        </p:nvSpPr>
        <p:spPr>
          <a:xfrm>
            <a:off x="6513604" y="3389945"/>
            <a:ext cx="2340428" cy="2712627"/>
          </a:xfrm>
          <a:prstGeom prst="rect">
            <a:avLst/>
          </a:prstGeom>
        </p:spPr>
        <p:txBody>
          <a:bodyPr vert="horz" lIns="91440" tIns="45720" rIns="91440" bIns="45720" rtlCol="0" anchor="t">
            <a:no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bg1"/>
                </a:solidFill>
                <a:latin typeface="Source Sans Pro" panose="020B0503030403020204" pitchFamily="34" charset="0"/>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bg1"/>
                </a:solidFill>
                <a:latin typeface="Source Sans Pro" panose="020B0503030403020204" pitchFamily="34" charset="0"/>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bg1"/>
                </a:solidFill>
                <a:latin typeface="Source Sans Pro" panose="020B0503030403020204" pitchFamily="34" charset="0"/>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bg1"/>
                </a:solidFill>
                <a:latin typeface="Source Sans Pro" panose="020B0503030403020204" pitchFamily="34" charset="0"/>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bg1"/>
                </a:solidFill>
                <a:latin typeface="Source Sans Pro" panose="020B0503030403020204" pitchFamily="34" charset="0"/>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a:lnSpc>
                <a:spcPct val="114000"/>
              </a:lnSpc>
              <a:spcBef>
                <a:spcPts val="600"/>
              </a:spcBef>
              <a:spcAft>
                <a:spcPts val="600"/>
              </a:spcAft>
            </a:pPr>
            <a:r>
              <a:rPr lang="en-US" sz="1500" b="0" dirty="0">
                <a:solidFill>
                  <a:schemeClr val="tx1"/>
                </a:solidFill>
                <a:latin typeface="Source Sans Pro"/>
                <a:ea typeface="Source Sans Pro"/>
              </a:rPr>
              <a:t>Partnership initiative to launch the AES Scholarship and Award Program in 2021, through the AN7GC student awards program. </a:t>
            </a:r>
          </a:p>
          <a:p>
            <a:pPr>
              <a:lnSpc>
                <a:spcPct val="114000"/>
              </a:lnSpc>
              <a:spcBef>
                <a:spcPts val="600"/>
              </a:spcBef>
              <a:spcAft>
                <a:spcPts val="600"/>
              </a:spcAft>
            </a:pPr>
            <a:r>
              <a:rPr lang="en-US" sz="1500" b="0" dirty="0">
                <a:solidFill>
                  <a:schemeClr val="tx1"/>
                </a:solidFill>
                <a:latin typeface="Source Sans Pro"/>
                <a:ea typeface="Source Sans Pro"/>
              </a:rPr>
              <a:t>Plans to enhance partnership with annual program and participation in Evening of Excellence. </a:t>
            </a:r>
          </a:p>
        </p:txBody>
      </p:sp>
      <p:sp>
        <p:nvSpPr>
          <p:cNvPr id="15" name="Content Placeholder 2">
            <a:extLst>
              <a:ext uri="{FF2B5EF4-FFF2-40B4-BE49-F238E27FC236}">
                <a16:creationId xmlns:a16="http://schemas.microsoft.com/office/drawing/2014/main" id="{B1E6FD29-5956-47F7-BDF6-2A10DF644EF0}"/>
              </a:ext>
            </a:extLst>
          </p:cNvPr>
          <p:cNvSpPr txBox="1">
            <a:spLocks/>
          </p:cNvSpPr>
          <p:nvPr/>
        </p:nvSpPr>
        <p:spPr>
          <a:xfrm>
            <a:off x="9430976" y="3385744"/>
            <a:ext cx="2340428" cy="2712627"/>
          </a:xfrm>
          <a:prstGeom prst="rect">
            <a:avLst/>
          </a:prstGeom>
        </p:spPr>
        <p:txBody>
          <a:bodyPr vert="horz" lIns="91440" tIns="45720" rIns="91440" bIns="45720" rtlCol="0" anchor="t">
            <a:no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bg1"/>
                </a:solidFill>
                <a:latin typeface="Source Sans Pro" panose="020B0503030403020204" pitchFamily="34" charset="0"/>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bg1"/>
                </a:solidFill>
                <a:latin typeface="Source Sans Pro" panose="020B0503030403020204" pitchFamily="34" charset="0"/>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bg1"/>
                </a:solidFill>
                <a:latin typeface="Source Sans Pro" panose="020B0503030403020204" pitchFamily="34" charset="0"/>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bg1"/>
                </a:solidFill>
                <a:latin typeface="Source Sans Pro" panose="020B0503030403020204" pitchFamily="34" charset="0"/>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bg1"/>
                </a:solidFill>
                <a:latin typeface="Source Sans Pro" panose="020B0503030403020204" pitchFamily="34" charset="0"/>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a:lnSpc>
                <a:spcPct val="114000"/>
              </a:lnSpc>
              <a:spcBef>
                <a:spcPts val="600"/>
              </a:spcBef>
              <a:spcAft>
                <a:spcPts val="600"/>
              </a:spcAft>
            </a:pPr>
            <a:r>
              <a:rPr lang="en-US" sz="1500" b="0" dirty="0">
                <a:solidFill>
                  <a:schemeClr val="tx1"/>
                </a:solidFill>
                <a:latin typeface="Source Sans Pro"/>
                <a:ea typeface="Source Sans Pro"/>
              </a:rPr>
              <a:t>Quarterly meetings to provide updates and identify opportunities for joint communications and initiatives.</a:t>
            </a:r>
          </a:p>
          <a:p>
            <a:pPr>
              <a:lnSpc>
                <a:spcPct val="114000"/>
              </a:lnSpc>
              <a:spcBef>
                <a:spcPts val="600"/>
              </a:spcBef>
              <a:spcAft>
                <a:spcPts val="600"/>
              </a:spcAft>
            </a:pPr>
            <a:r>
              <a:rPr lang="en-US" sz="1500" b="0" dirty="0">
                <a:solidFill>
                  <a:schemeClr val="tx1"/>
                </a:solidFill>
                <a:latin typeface="Source Sans Pro"/>
                <a:ea typeface="Source Sans Pro"/>
              </a:rPr>
              <a:t>Self-Government technical table meetings bring together KEB, ROJ, Education Secretariat. Social, Health  and AN Chief Executive Officer.</a:t>
            </a:r>
          </a:p>
        </p:txBody>
      </p:sp>
    </p:spTree>
    <p:extLst>
      <p:ext uri="{BB962C8B-B14F-4D97-AF65-F5344CB8AC3E}">
        <p14:creationId xmlns:p14="http://schemas.microsoft.com/office/powerpoint/2010/main" val="28497048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418</TotalTime>
  <Words>805</Words>
  <Application>Microsoft Office PowerPoint</Application>
  <PresentationFormat>Widescreen</PresentationFormat>
  <Paragraphs>111</Paragraphs>
  <Slides>13</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Source Sans Pro</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Haley Laronde</dc:creator>
  <cp:lastModifiedBy>Andrea Crawford</cp:lastModifiedBy>
  <cp:revision>168</cp:revision>
  <dcterms:created xsi:type="dcterms:W3CDTF">2019-10-02T15:10:35Z</dcterms:created>
  <dcterms:modified xsi:type="dcterms:W3CDTF">2021-06-29T20:23:37Z</dcterms:modified>
</cp:coreProperties>
</file>