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3" r:id="rId2"/>
    <p:sldId id="257" r:id="rId3"/>
    <p:sldId id="260" r:id="rId4"/>
    <p:sldId id="261" r:id="rId5"/>
    <p:sldId id="262" r:id="rId6"/>
    <p:sldId id="264" r:id="rId7"/>
    <p:sldId id="263" r:id="rId8"/>
    <p:sldId id="265" r:id="rId9"/>
    <p:sldId id="266" r:id="rId10"/>
    <p:sldId id="267" r:id="rId11"/>
    <p:sldId id="268" r:id="rId12"/>
    <p:sldId id="271" r:id="rId13"/>
    <p:sldId id="269" r:id="rId14"/>
    <p:sldId id="270" r:id="rId15"/>
    <p:sldId id="272" r:id="rId16"/>
    <p:sldId id="25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4D51"/>
    <a:srgbClr val="8A0000"/>
    <a:srgbClr val="B80000"/>
    <a:srgbClr val="CC6600"/>
    <a:srgbClr val="79A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B5D6D-E2B8-4F49-A01A-3AB2BCBC1BC7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273D5-1DB4-45F6-AEE5-6C9CAE81244D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108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31238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4733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4097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0920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8378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95986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44452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9044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8669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835590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B273D5-1DB4-45F6-AEE5-6C9CAE81244D}" type="slidenum">
              <a:rPr lang="en-CA" smtClean="0"/>
              <a:t>13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28309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296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218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9232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525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081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749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9715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0181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066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796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91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7475-6F0A-4F50-85E4-436B61762FEE}" type="datetimeFigureOut">
              <a:rPr lang="en-CA" smtClean="0"/>
              <a:t>01/02/2022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1DCD8-EFD2-44D4-A8A2-E1053EDBE570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2830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5" name="Rectangle 4"/>
          <p:cNvSpPr/>
          <p:nvPr/>
        </p:nvSpPr>
        <p:spPr>
          <a:xfrm>
            <a:off x="2844799" y="636154"/>
            <a:ext cx="83210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>
                <a:cs typeface="Arial" panose="020B0604020202020204" pitchFamily="34" charset="0"/>
              </a:rPr>
              <a:t>Summary of the Anishinabek Nation </a:t>
            </a:r>
            <a:br>
              <a:rPr lang="en-CA" sz="4000" b="1" dirty="0">
                <a:cs typeface="Arial" panose="020B0604020202020204" pitchFamily="34" charset="0"/>
              </a:rPr>
            </a:br>
            <a:r>
              <a:rPr lang="en-CA" sz="4000" b="1" dirty="0">
                <a:cs typeface="Arial" panose="020B0604020202020204" pitchFamily="34" charset="0"/>
              </a:rPr>
              <a:t>Socio-Demographic Study</a:t>
            </a:r>
            <a:r>
              <a:rPr lang="en-CA" sz="3200" b="1" dirty="0">
                <a:cs typeface="Arial" panose="020B0604020202020204" pitchFamily="34" charset="0"/>
              </a:rPr>
              <a:t/>
            </a:r>
            <a:br>
              <a:rPr lang="en-CA" sz="3200" b="1" dirty="0">
                <a:cs typeface="Arial" panose="020B0604020202020204" pitchFamily="34" charset="0"/>
              </a:rPr>
            </a:br>
            <a:endParaRPr lang="en-CA" sz="3200" b="1" dirty="0" smtClean="0">
              <a:cs typeface="Arial" panose="020B0604020202020204" pitchFamily="34" charset="0"/>
            </a:endParaRPr>
          </a:p>
          <a:p>
            <a:pPr algn="ctr"/>
            <a:r>
              <a:rPr lang="en-CA" sz="2800" b="1" dirty="0" smtClean="0">
                <a:cs typeface="Arial" panose="020B0604020202020204" pitchFamily="34" charset="0"/>
              </a:rPr>
              <a:t>Presentation </a:t>
            </a:r>
            <a:r>
              <a:rPr lang="en-CA" sz="2800" b="1" dirty="0">
                <a:cs typeface="Arial" panose="020B0604020202020204" pitchFamily="34" charset="0"/>
              </a:rPr>
              <a:t>by </a:t>
            </a:r>
            <a:br>
              <a:rPr lang="en-CA" sz="2800" b="1" dirty="0">
                <a:cs typeface="Arial" panose="020B0604020202020204" pitchFamily="34" charset="0"/>
              </a:rPr>
            </a:br>
            <a:r>
              <a:rPr lang="en-CA" sz="2800" b="1" dirty="0">
                <a:cs typeface="Arial" panose="020B0604020202020204" pitchFamily="34" charset="0"/>
              </a:rPr>
              <a:t>Leanna Farr, Anishinabek Nation Legal Counsel</a:t>
            </a:r>
            <a:endParaRPr lang="en-CA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566660" y="4722540"/>
            <a:ext cx="687731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CA" sz="2800" b="1" dirty="0" smtClean="0">
                <a:latin typeface="+mj-lt"/>
                <a:cs typeface="Arial" panose="020B0604020202020204" pitchFamily="34" charset="0"/>
              </a:rPr>
              <a:t>Anishinabek Nation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CA" sz="2800" b="1" dirty="0" err="1" smtClean="0">
                <a:latin typeface="+mj-lt"/>
                <a:cs typeface="Arial" panose="020B0604020202020204" pitchFamily="34" charset="0"/>
              </a:rPr>
              <a:t>E’Dbendaagzijig</a:t>
            </a:r>
            <a:r>
              <a:rPr lang="en-CA" sz="2800" b="1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en-CA" sz="2800" b="1" dirty="0">
                <a:latin typeface="+mj-lt"/>
                <a:cs typeface="Arial" panose="020B0604020202020204" pitchFamily="34" charset="0"/>
              </a:rPr>
              <a:t>(Citizenship) Virtual </a:t>
            </a:r>
            <a:r>
              <a:rPr lang="en-CA" sz="2800" b="1" dirty="0" smtClean="0">
                <a:latin typeface="+mj-lt"/>
                <a:cs typeface="Arial" panose="020B0604020202020204" pitchFamily="34" charset="0"/>
              </a:rPr>
              <a:t>Conference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CA" sz="2000" b="1" dirty="0" smtClean="0">
                <a:latin typeface="+mj-lt"/>
                <a:cs typeface="Arial" panose="020B0604020202020204" pitchFamily="34" charset="0"/>
              </a:rPr>
              <a:t>February 1</a:t>
            </a:r>
            <a:r>
              <a:rPr lang="en-CA" sz="2000" b="1" dirty="0" smtClean="0">
                <a:latin typeface="+mj-lt"/>
                <a:cs typeface="Arial" panose="020B0604020202020204" pitchFamily="34" charset="0"/>
              </a:rPr>
              <a:t>, 2022</a:t>
            </a:r>
            <a:endParaRPr lang="en-CA" sz="2000" b="1" dirty="0" smtClean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317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Employment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1690688"/>
            <a:ext cx="87350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2016 AN Labour Force participation rate 53%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Was 8 points lower than the Ontario average (65%)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AN  Employment Rate (44%) 16 points lower than Ontario average (60%)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Unemployment rate in AN FNs (18%) is more than double the Ontario average (7%)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Highest employment in the South regions and lowest Northern Superior and Lake Huron regions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Full and part-time and gender not huge discrepancies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Self-employment in AN FNs (5%) less than Ontario (12%)   </a:t>
            </a:r>
          </a:p>
        </p:txBody>
      </p:sp>
    </p:spTree>
    <p:extLst>
      <p:ext uri="{BB962C8B-B14F-4D97-AF65-F5344CB8AC3E}">
        <p14:creationId xmlns:p14="http://schemas.microsoft.com/office/powerpoint/2010/main" val="253792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Income 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1690688"/>
            <a:ext cx="873509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1995 – 2015 census data income &amp; income sources in AN FNs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Average individual income (adjusted for inflation) up 21% from $22,545 in 1995 to $27,327 in 2015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Ontario averages are higher but increase rate similar $39,192 in 1995 and $47,915 in 2015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Average AN incomes range $27,000 - $25,000 (lower in Southwest)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Ontario north average income range $43,600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Ontario South average income range $48,000</a:t>
            </a:r>
          </a:p>
        </p:txBody>
      </p:sp>
    </p:spTree>
    <p:extLst>
      <p:ext uri="{BB962C8B-B14F-4D97-AF65-F5344CB8AC3E}">
        <p14:creationId xmlns:p14="http://schemas.microsoft.com/office/powerpoint/2010/main" val="20867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Income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3" y="1690688"/>
            <a:ext cx="908376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2015 AN most (both men &amp; women) income from Employment </a:t>
            </a:r>
            <a:endParaRPr lang="en-CA" sz="2400" dirty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Government Transfer Payments more income source for women than men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Other Sources (pension &amp; investments) lowest income source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Ontario income from Employment sources much higher than Government Transfer Payments or Other Sources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AN Household Income in 2015 was $50,689 versus Ontario $97,865 (AN 52% of Ontario average) </a:t>
            </a:r>
          </a:p>
        </p:txBody>
      </p:sp>
    </p:spTree>
    <p:extLst>
      <p:ext uri="{BB962C8B-B14F-4D97-AF65-F5344CB8AC3E}">
        <p14:creationId xmlns:p14="http://schemas.microsoft.com/office/powerpoint/2010/main" val="25772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Marital and Family Status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1690688"/>
            <a:ext cx="873509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Less AN (40%) formally married than Ontario families (71%)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AN common law 25% versus Ontario 12%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AN single parent families 25% double compared to Ontario 17%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Most single parent families are females (26%) versus males (9%)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AN lone parent families increased from 27% in 1996 to 36% in 2016 – More than 1 in 3 lone parent families (also increase in Ontario, but smaller) </a:t>
            </a:r>
          </a:p>
        </p:txBody>
      </p:sp>
    </p:spTree>
    <p:extLst>
      <p:ext uri="{BB962C8B-B14F-4D97-AF65-F5344CB8AC3E}">
        <p14:creationId xmlns:p14="http://schemas.microsoft.com/office/powerpoint/2010/main" val="20990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Housing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3" y="1386132"/>
            <a:ext cx="9083769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AN has higher rates of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housing condition deficiencies 4.4 x higher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Over-crowding 1.2 x higher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Shared family dwelling 1.2 x higher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No improvements of “physical conditions of the housing stock on-reserve in past two decades from 1996 – 2016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Estimated 45% increase of # of Registered Indian households on-reserve over next 25 yrs (most in SW and NS regions) and same for off-reserve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Non-family households on-reserve to increase 77% over 2016; more than family households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Due to aging population growth </a:t>
            </a:r>
          </a:p>
        </p:txBody>
      </p:sp>
    </p:spTree>
    <p:extLst>
      <p:ext uri="{BB962C8B-B14F-4D97-AF65-F5344CB8AC3E}">
        <p14:creationId xmlns:p14="http://schemas.microsoft.com/office/powerpoint/2010/main" val="165665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Helpful info for focus of Policy &amp; Supports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3" y="1690688"/>
            <a:ext cx="9083769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Language - </a:t>
            </a:r>
            <a:r>
              <a:rPr lang="en-CA" sz="2400" dirty="0" err="1" smtClean="0"/>
              <a:t>Anishinaabemowin</a:t>
            </a:r>
            <a:endParaRPr lang="en-CA" sz="24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b="1" dirty="0" smtClean="0"/>
              <a:t>Citizenship – E’Dbendaagzijig</a:t>
            </a:r>
            <a:r>
              <a:rPr lang="en-CA" sz="2400" b="1" dirty="0"/>
              <a:t> </a:t>
            </a:r>
            <a:endParaRPr lang="en-CA" sz="2400" b="1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Aging Population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Education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Employment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Income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Housing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Families </a:t>
            </a:r>
          </a:p>
        </p:txBody>
      </p:sp>
    </p:spTree>
    <p:extLst>
      <p:ext uri="{BB962C8B-B14F-4D97-AF65-F5344CB8AC3E}">
        <p14:creationId xmlns:p14="http://schemas.microsoft.com/office/powerpoint/2010/main" val="33885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4197639"/>
          </a:xfrm>
        </p:spPr>
        <p:txBody>
          <a:bodyPr>
            <a:normAutofit/>
          </a:bodyPr>
          <a:lstStyle/>
          <a:p>
            <a:pPr algn="ctr"/>
            <a:r>
              <a:rPr lang="en-CA" dirty="0" smtClean="0"/>
              <a:t>Miigwetch!</a:t>
            </a:r>
            <a:br>
              <a:rPr lang="en-CA" dirty="0" smtClean="0"/>
            </a:br>
            <a:r>
              <a:rPr lang="en-CA" dirty="0"/>
              <a:t/>
            </a:r>
            <a:br>
              <a:rPr lang="en-CA" dirty="0"/>
            </a:br>
            <a:r>
              <a:rPr lang="en-CA" dirty="0" smtClean="0"/>
              <a:t>Questions or Comments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</p:spTree>
    <p:extLst>
      <p:ext uri="{BB962C8B-B14F-4D97-AF65-F5344CB8AC3E}">
        <p14:creationId xmlns:p14="http://schemas.microsoft.com/office/powerpoint/2010/main" val="235382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Background Info – What was the study about?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2021983"/>
            <a:ext cx="8430296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Anishinabek Socio-demographic study, 2017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Prologica Research &amp; Four Directions Project Consultants &amp; UOI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Data from 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Census of Canada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Department of Indian and Northern Affairs Indian Register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Data </a:t>
            </a:r>
            <a:r>
              <a:rPr lang="en-CA" sz="2400" dirty="0"/>
              <a:t> </a:t>
            </a:r>
            <a:r>
              <a:rPr lang="en-CA" sz="2400" dirty="0" smtClean="0"/>
              <a:t>about Age, Gender, Aboriginal Identity, Language Knowledge, Education, Employment, Occupations, Industries, Income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752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Language – Anishinaabemowin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2021983"/>
            <a:ext cx="843029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Only 4% use Ojibway as primary language in the home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Most used in Lake Huron region (17% mother tongue; 7% most frequent language used at home)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Highest in Wiikwemkoong </a:t>
            </a:r>
            <a:r>
              <a:rPr lang="en-CA" sz="2400" dirty="0" err="1" smtClean="0"/>
              <a:t>Unceded</a:t>
            </a:r>
            <a:r>
              <a:rPr lang="en-CA" sz="2400" dirty="0" smtClean="0"/>
              <a:t> Territory</a:t>
            </a:r>
          </a:p>
        </p:txBody>
      </p:sp>
    </p:spTree>
    <p:extLst>
      <p:ext uri="{BB962C8B-B14F-4D97-AF65-F5344CB8AC3E}">
        <p14:creationId xmlns:p14="http://schemas.microsoft.com/office/powerpoint/2010/main" val="66477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Population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1715935"/>
            <a:ext cx="843029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2002 – 2016 most growth of Registered Indian population occurred off-reserve; On-reserve only modest growth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Registered Indian Population living on-reserve continued to decline 2002 – 2016 and trend for long-term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508061"/>
              </p:ext>
            </p:extLst>
          </p:nvPr>
        </p:nvGraphicFramePr>
        <p:xfrm>
          <a:off x="3799267" y="3464732"/>
          <a:ext cx="625913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63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63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63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255034">
                <a:tc>
                  <a:txBody>
                    <a:bodyPr/>
                    <a:lstStyle/>
                    <a:p>
                      <a:r>
                        <a:rPr lang="en-CA" dirty="0" smtClean="0"/>
                        <a:t>Anishinabek</a:t>
                      </a:r>
                      <a:r>
                        <a:rPr lang="en-CA" baseline="0" dirty="0" smtClean="0"/>
                        <a:t> Nation Region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% Growth</a:t>
                      </a:r>
                      <a:r>
                        <a:rPr lang="en-CA" baseline="0" dirty="0" smtClean="0"/>
                        <a:t> Registered Indian Population – On-Reserve (2002 – 2016)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% Growth Registered</a:t>
                      </a:r>
                      <a:r>
                        <a:rPr lang="en-CA" baseline="0" dirty="0" smtClean="0"/>
                        <a:t> Indian Population – Off-Reserve (2002 – 2016) 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827">
                <a:tc>
                  <a:txBody>
                    <a:bodyPr/>
                    <a:lstStyle/>
                    <a:p>
                      <a:r>
                        <a:rPr lang="en-CA" dirty="0" smtClean="0"/>
                        <a:t>Southwest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14%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41%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827">
                <a:tc>
                  <a:txBody>
                    <a:bodyPr/>
                    <a:lstStyle/>
                    <a:p>
                      <a:r>
                        <a:rPr lang="en-CA" dirty="0" smtClean="0"/>
                        <a:t>Southeast</a:t>
                      </a:r>
                      <a:r>
                        <a:rPr lang="en-CA" baseline="0" dirty="0" smtClean="0"/>
                        <a:t>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51%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827">
                <a:tc>
                  <a:txBody>
                    <a:bodyPr/>
                    <a:lstStyle/>
                    <a:p>
                      <a:r>
                        <a:rPr lang="en-CA" dirty="0" smtClean="0"/>
                        <a:t>Lake Huron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39%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827">
                <a:tc>
                  <a:txBody>
                    <a:bodyPr/>
                    <a:lstStyle/>
                    <a:p>
                      <a:r>
                        <a:rPr lang="en-CA" dirty="0" smtClean="0"/>
                        <a:t>Northern</a:t>
                      </a:r>
                      <a:r>
                        <a:rPr lang="en-CA" baseline="0" dirty="0" smtClean="0"/>
                        <a:t> Superior 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19%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36%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672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Population Cont’d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1715935"/>
            <a:ext cx="8430296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Population growth/declines can result from the following: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Demographic factors (i.e. natural increase via births – deaths)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Migration (ex. on-reserve -&gt; off-reserve)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Legislation changes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2010 – 2016 Registered Indian population growths due to legislative amendments (Indian Act Bill C-3)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Most additions from 2010 – 2016 off-reserve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77 additions on-reserve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5,763 additions off-reserve  </a:t>
            </a:r>
          </a:p>
        </p:txBody>
      </p:sp>
    </p:spTree>
    <p:extLst>
      <p:ext uri="{BB962C8B-B14F-4D97-AF65-F5344CB8AC3E}">
        <p14:creationId xmlns:p14="http://schemas.microsoft.com/office/powerpoint/2010/main" val="87401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i="1" dirty="0" smtClean="0"/>
              <a:t>Indian Act </a:t>
            </a:r>
            <a:r>
              <a:rPr lang="en-CA" dirty="0" smtClean="0"/>
              <a:t>Registration &amp; Populations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1564243"/>
            <a:ext cx="843029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Parenting between Registered Indian and non-Registered individuals (exogamous parenting)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Bill C-3 2010 </a:t>
            </a:r>
            <a:r>
              <a:rPr lang="en-CA" sz="2400" i="1" dirty="0" smtClean="0"/>
              <a:t>Indian Act </a:t>
            </a:r>
            <a:r>
              <a:rPr lang="en-CA" sz="2400" dirty="0" smtClean="0"/>
              <a:t>amendments and Bill S-3 2017 amendments will cause initial rise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Estimated total 4,966 additions, majority being additions off-reserve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i="1" dirty="0" smtClean="0"/>
              <a:t>Indian Act </a:t>
            </a:r>
            <a:r>
              <a:rPr lang="en-CA" sz="2400" dirty="0" smtClean="0"/>
              <a:t>will impact populations of Anishinabek First Nations in future (Registered versus non-Registered)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Registered Indian population projected to rise for about 20 yrs before declining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Non-entitled descendants projected to grow rapidly (increase of 230%) </a:t>
            </a:r>
          </a:p>
        </p:txBody>
      </p:sp>
    </p:spTree>
    <p:extLst>
      <p:ext uri="{BB962C8B-B14F-4D97-AF65-F5344CB8AC3E}">
        <p14:creationId xmlns:p14="http://schemas.microsoft.com/office/powerpoint/2010/main" val="2810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Age Structure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1690688"/>
            <a:ext cx="843029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Pronounced shifts in Registered Indian populations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2002 – 2016 declining concentrations of children (0-14 yrs)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Rise in older populations; particularly older adults (45-64 yrs) and seniors (65 + yrs)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Projected on-reserve growth to slow &amp; shift in age structure of seniors (65+ yrs) to double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Aging on-reserve populations projected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Off-reserve is even more pronounced</a:t>
            </a:r>
          </a:p>
        </p:txBody>
      </p:sp>
    </p:spTree>
    <p:extLst>
      <p:ext uri="{BB962C8B-B14F-4D97-AF65-F5344CB8AC3E}">
        <p14:creationId xmlns:p14="http://schemas.microsoft.com/office/powerpoint/2010/main" val="23929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Labour Force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1690688"/>
            <a:ext cx="843029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Labour force is 15yrs  – 65+ yrs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Registered on-reserve Labour Force expected to grow; however, at slower rates than in past and then decline at the end of 2041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Registered off-reserve Labour Force expected to slow dramatically &amp; eventually decline by 2041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Declines in Labour Force growth = Dependency rates increase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Child dependents projected to decline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Elderly dependents projected to increase </a:t>
            </a:r>
          </a:p>
        </p:txBody>
      </p:sp>
    </p:spTree>
    <p:extLst>
      <p:ext uri="{BB962C8B-B14F-4D97-AF65-F5344CB8AC3E}">
        <p14:creationId xmlns:p14="http://schemas.microsoft.com/office/powerpoint/2010/main" val="316008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080" y="365125"/>
            <a:ext cx="8681720" cy="1325563"/>
          </a:xfrm>
        </p:spPr>
        <p:txBody>
          <a:bodyPr/>
          <a:lstStyle/>
          <a:p>
            <a:r>
              <a:rPr lang="en-CA" dirty="0" smtClean="0"/>
              <a:t>Educational Attainment 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56" y="273685"/>
            <a:ext cx="2246824" cy="6326061"/>
          </a:xfrm>
          <a:effectLst>
            <a:softEdge rad="190500"/>
          </a:effectLst>
        </p:spPr>
      </p:pic>
      <p:sp>
        <p:nvSpPr>
          <p:cNvPr id="6" name="TextBox 5"/>
          <p:cNvSpPr txBox="1"/>
          <p:nvPr/>
        </p:nvSpPr>
        <p:spPr>
          <a:xfrm>
            <a:off x="2923504" y="1521866"/>
            <a:ext cx="87350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47% residents of Anishinabek First Nations have post-secondary diploma, degree or certificate (inc. Trades, Apprenticeship, College or University)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22% have High School certificate or equivalent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AN FN averages are lower than Ontario averages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Higher rates of College/Trades/Apprenticeships versus University Degrees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Higher rates of men (34%) than women (28%) with no certification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Many AN have continued to pursue education as they age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CA" sz="2400" dirty="0" smtClean="0"/>
              <a:t>Some types of certification have doubled (ex. University and College)</a:t>
            </a:r>
          </a:p>
        </p:txBody>
      </p:sp>
    </p:spTree>
    <p:extLst>
      <p:ext uri="{BB962C8B-B14F-4D97-AF65-F5344CB8AC3E}">
        <p14:creationId xmlns:p14="http://schemas.microsoft.com/office/powerpoint/2010/main" val="181026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655</TotalTime>
  <Words>996</Words>
  <Application>Microsoft Office PowerPoint</Application>
  <PresentationFormat>Widescreen</PresentationFormat>
  <Paragraphs>129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Background Info – What was the study about? </vt:lpstr>
      <vt:lpstr>Language – Anishinaabemowin </vt:lpstr>
      <vt:lpstr>Population </vt:lpstr>
      <vt:lpstr>Population Cont’d</vt:lpstr>
      <vt:lpstr>Indian Act Registration &amp; Populations</vt:lpstr>
      <vt:lpstr>Age Structure</vt:lpstr>
      <vt:lpstr>Labour Force </vt:lpstr>
      <vt:lpstr>Educational Attainment </vt:lpstr>
      <vt:lpstr>Employment </vt:lpstr>
      <vt:lpstr>Income  </vt:lpstr>
      <vt:lpstr>Income </vt:lpstr>
      <vt:lpstr>Marital and Family Status </vt:lpstr>
      <vt:lpstr>Housing </vt:lpstr>
      <vt:lpstr>Helpful info for focus of Policy &amp; Supports</vt:lpstr>
      <vt:lpstr>Miigwetch!  Questions or Comments </vt:lpstr>
    </vt:vector>
  </TitlesOfParts>
  <Company>UOI/AN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Restoration of Jurisdiction Gathering 2019</dc:title>
  <dc:creator>Leanna Farr</dc:creator>
  <cp:lastModifiedBy>Barb Naveau</cp:lastModifiedBy>
  <cp:revision>35</cp:revision>
  <dcterms:created xsi:type="dcterms:W3CDTF">2019-02-25T02:20:29Z</dcterms:created>
  <dcterms:modified xsi:type="dcterms:W3CDTF">2022-02-01T16:05:22Z</dcterms:modified>
</cp:coreProperties>
</file>