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8" r:id="rId2"/>
    <p:sldId id="311" r:id="rId3"/>
    <p:sldId id="312" r:id="rId4"/>
    <p:sldId id="316" r:id="rId5"/>
    <p:sldId id="317" r:id="rId6"/>
    <p:sldId id="305" r:id="rId7"/>
    <p:sldId id="306" r:id="rId8"/>
    <p:sldId id="271" r:id="rId9"/>
    <p:sldId id="309" r:id="rId10"/>
    <p:sldId id="308" r:id="rId11"/>
    <p:sldId id="303" r:id="rId12"/>
    <p:sldId id="315" r:id="rId1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26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2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8" y="52"/>
      </p:cViewPr>
      <p:guideLst>
        <p:guide orient="horz" pos="2251"/>
        <p:guide pos="26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5" y="0"/>
            <a:ext cx="4029282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B0219-0D86-4BF6-B33A-B4885634B097}" type="datetimeFigureOut">
              <a:rPr lang="en-CA" smtClean="0"/>
              <a:t>2022-04-26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9278"/>
            <a:ext cx="4029282" cy="351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5" y="6659278"/>
            <a:ext cx="4029282" cy="351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ACDE2-104F-4BB6-9304-0592413368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6528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973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28" y="0"/>
            <a:ext cx="4028973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4D905-1A58-47C3-AECA-7A9B67724C63}" type="datetimeFigureOut">
              <a:rPr lang="en-CA" smtClean="0"/>
              <a:t>2022-04-26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438"/>
            <a:ext cx="743712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9564"/>
            <a:ext cx="4028973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28" y="6659564"/>
            <a:ext cx="4028973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7EAC5-9981-4438-B40B-A8B52EA3285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2450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0438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4024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733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573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638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9391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3075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073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6563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0823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527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901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CEF5-3EEF-42CE-8156-4F248CB8D7A6}" type="datetime1">
              <a:rPr lang="en-CA" smtClean="0"/>
              <a:t>2022-04-26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718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BD00-FAB6-4202-BA57-447FBB6AD59C}" type="datetime1">
              <a:rPr lang="en-CA" smtClean="0"/>
              <a:t>2022-04-26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074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F5230-7903-4909-A5F9-B9F1BFE77033}" type="datetime1">
              <a:rPr lang="en-CA" smtClean="0"/>
              <a:t>2022-04-26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09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6968-68C4-44D1-A113-D5D3E4F65A4E}" type="datetime1">
              <a:rPr lang="en-CA" smtClean="0"/>
              <a:t>2022-04-26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143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DA54-2861-49CD-B0D3-B5C6956DC0BE}" type="datetime1">
              <a:rPr lang="en-CA" smtClean="0"/>
              <a:t>2022-04-26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61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47B8-7993-49FF-8CBC-7B819AFCD9E9}" type="datetime1">
              <a:rPr lang="en-CA" smtClean="0"/>
              <a:t>2022-04-26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651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E6E7-CCC8-43B5-B8FA-1566A3164BCB}" type="datetime1">
              <a:rPr lang="en-CA" smtClean="0"/>
              <a:t>2022-04-26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4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C900-E6D3-4875-92E8-4FB0B9297927}" type="datetime1">
              <a:rPr lang="en-CA" smtClean="0"/>
              <a:t>2022-04-26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910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65F2-36B4-425E-9AF9-59B4B3463256}" type="datetime1">
              <a:rPr lang="en-CA" smtClean="0"/>
              <a:t>2022-04-26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223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722E-AFD3-4533-BD07-57D88770889C}" type="datetime1">
              <a:rPr lang="en-CA" smtClean="0"/>
              <a:t>2022-04-26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837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739-C879-4DE9-B8C7-0B80E3562DB6}" type="datetime1">
              <a:rPr lang="en-CA" smtClean="0"/>
              <a:t>2022-04-26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38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898B7-A0A9-429F-8315-5CCA65359C8A}" type="datetime1">
              <a:rPr lang="en-CA" smtClean="0"/>
              <a:t>2022-04-26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EA55-C955-4D6D-A249-0DF03CD314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519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vernancevote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3" y="-89241"/>
            <a:ext cx="1535340" cy="19843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4020" y="4983147"/>
            <a:ext cx="977623" cy="97762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5449" y="1093632"/>
            <a:ext cx="7674735" cy="1602858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GOVERNANCE AGREEMENT 101</a:t>
            </a:r>
            <a:endParaRPr lang="en-CA" sz="320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8420" y="3172057"/>
            <a:ext cx="10515600" cy="1269536"/>
          </a:xfrm>
        </p:spPr>
        <p:txBody>
          <a:bodyPr/>
          <a:lstStyle/>
          <a:p>
            <a:pPr marL="0" lvl="0" indent="0" algn="ctr">
              <a:buNone/>
            </a:pPr>
            <a: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Commissioner on Governance</a:t>
            </a:r>
          </a:p>
          <a:p>
            <a:pPr marL="0" lvl="0" indent="0" algn="ctr">
              <a:buNone/>
            </a:pPr>
            <a: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Patrick Wedaseh Madahbee  </a:t>
            </a:r>
          </a:p>
          <a:p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7093819" y="5314439"/>
            <a:ext cx="3878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E'Dbendaagzijig Citizenship Conference </a:t>
            </a:r>
          </a:p>
          <a:p>
            <a:r>
              <a:rPr lang="en-CA" dirty="0" smtClean="0"/>
              <a:t>April 28, 2022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686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3005" y="550614"/>
            <a:ext cx="11198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RESULTS OF THE GOVERNANCE NEGOTIATIONS</a:t>
            </a:r>
            <a:endParaRPr lang="en-CA" sz="3200" b="1" spc="300" dirty="0">
              <a:solidFill>
                <a:schemeClr val="tx1">
                  <a:lumMod val="75000"/>
                  <a:lumOff val="25000"/>
                </a:schemeClr>
              </a:solidFill>
              <a:latin typeface="Choque Display SSi" panose="02020500000000000000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3" y="-89241"/>
            <a:ext cx="1412294" cy="18252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7402" y="4983148"/>
            <a:ext cx="824308" cy="824308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236705" y="375269"/>
            <a:ext cx="10490915" cy="1148731"/>
          </a:xfrm>
        </p:spPr>
        <p:txBody>
          <a:bodyPr>
            <a:norm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sz="3200" dirty="0">
              <a:latin typeface="Arial Narrow" panose="020B060602020203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89180" y="1669843"/>
            <a:ext cx="9906214" cy="3879716"/>
          </a:xfrm>
        </p:spPr>
        <p:txBody>
          <a:bodyPr/>
          <a:lstStyle/>
          <a:p>
            <a:r>
              <a:rPr lang="en-CA" dirty="0">
                <a:latin typeface="Arial Narrow" panose="020B0606020202030204" pitchFamily="34" charset="0"/>
              </a:rPr>
              <a:t>On April 6, 2022,  Canada and Five Anishinabek Nation First Nations signed an historic Self-Government Agreement.</a:t>
            </a:r>
          </a:p>
          <a:p>
            <a:r>
              <a:rPr lang="en-CA" dirty="0">
                <a:latin typeface="Arial Narrow" panose="020B0606020202030204" pitchFamily="34" charset="0"/>
              </a:rPr>
              <a:t>This marks an important step away from the </a:t>
            </a:r>
            <a:r>
              <a:rPr lang="en-CA" i="1" dirty="0">
                <a:latin typeface="Arial Narrow" panose="020B0606020202030204" pitchFamily="34" charset="0"/>
              </a:rPr>
              <a:t>Indian Act </a:t>
            </a:r>
            <a:r>
              <a:rPr lang="en-CA" dirty="0">
                <a:latin typeface="Arial Narrow" panose="020B0606020202030204" pitchFamily="34" charset="0"/>
              </a:rPr>
              <a:t>for the five signatory First Nations. </a:t>
            </a:r>
          </a:p>
          <a:p>
            <a:r>
              <a:rPr lang="en-CA" dirty="0">
                <a:latin typeface="Arial Narrow" panose="020B0606020202030204" pitchFamily="34" charset="0"/>
              </a:rPr>
              <a:t>The ratifying First Nations will move forward to the enabling legislation process for </a:t>
            </a:r>
            <a:r>
              <a:rPr lang="en-CA" b="1" dirty="0">
                <a:latin typeface="Arial Narrow" panose="020B0606020202030204" pitchFamily="34" charset="0"/>
              </a:rPr>
              <a:t>Effective Date October 2022.</a:t>
            </a:r>
          </a:p>
          <a:p>
            <a:pPr marL="0" indent="0">
              <a:buNone/>
            </a:pPr>
            <a:endParaRPr lang="en-CA" dirty="0">
              <a:latin typeface="Arial Narrow" panose="020B060602020203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705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0091" y="227018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1"/>
            <a:ext cx="1407229" cy="18187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4843" y="5073070"/>
            <a:ext cx="826145" cy="826145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297718" y="435200"/>
            <a:ext cx="10040155" cy="1325563"/>
          </a:xfrm>
        </p:spPr>
        <p:txBody>
          <a:bodyPr>
            <a:normAutofit/>
          </a:bodyPr>
          <a:lstStyle/>
          <a:p>
            <a:pPr lvl="0" algn="ctr"/>
            <a:r>
              <a:rPr lang="en-CA" sz="36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RATIFYING FIRST NATIONS </a:t>
            </a:r>
            <a: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dirty="0">
              <a:latin typeface="Arial Narrow" panose="020B060602020203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8200" y="1602783"/>
            <a:ext cx="9906214" cy="3879716"/>
          </a:xfrm>
        </p:spPr>
        <p:txBody>
          <a:bodyPr>
            <a:normAutofit fontScale="92500" lnSpcReduction="10000"/>
          </a:bodyPr>
          <a:lstStyle/>
          <a:p>
            <a:r>
              <a:rPr lang="en-CA" dirty="0">
                <a:latin typeface="Arial Narrow" panose="020B0606020202030204" pitchFamily="34" charset="0"/>
              </a:rPr>
              <a:t>Moose Deer Point First Nation</a:t>
            </a:r>
          </a:p>
          <a:p>
            <a:r>
              <a:rPr lang="en-CA" dirty="0">
                <a:latin typeface="Arial Narrow" panose="020B0606020202030204" pitchFamily="34" charset="0"/>
              </a:rPr>
              <a:t>Zhiibaahaasing First Nation</a:t>
            </a:r>
          </a:p>
          <a:p>
            <a:r>
              <a:rPr lang="en-CA" dirty="0">
                <a:latin typeface="Arial Narrow" panose="020B0606020202030204" pitchFamily="34" charset="0"/>
              </a:rPr>
              <a:t>Magnetawan First Nation</a:t>
            </a:r>
          </a:p>
          <a:p>
            <a:r>
              <a:rPr lang="en-CA" dirty="0">
                <a:latin typeface="Arial Narrow" panose="020B0606020202030204" pitchFamily="34" charset="0"/>
              </a:rPr>
              <a:t>Nipissing First Nation </a:t>
            </a:r>
          </a:p>
          <a:p>
            <a:r>
              <a:rPr lang="en-CA" dirty="0">
                <a:latin typeface="Arial Narrow" panose="020B0606020202030204" pitchFamily="34" charset="0"/>
              </a:rPr>
              <a:t>Wahnapitae First Nation   </a:t>
            </a:r>
          </a:p>
          <a:p>
            <a:r>
              <a:rPr lang="en-CA" dirty="0">
                <a:latin typeface="Arial Narrow" panose="020B0606020202030204" pitchFamily="34" charset="0"/>
              </a:rPr>
              <a:t>Congratulations to the ratifying First Nations on all their hard work! </a:t>
            </a:r>
          </a:p>
          <a:p>
            <a:pPr marL="0" indent="0">
              <a:buNone/>
            </a:pPr>
            <a:endParaRPr lang="en-CA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CA" dirty="0">
                <a:latin typeface="Arial Narrow" panose="020B0606020202030204" pitchFamily="34" charset="0"/>
              </a:rPr>
              <a:t>Outreach continues to the non ratifying First Nations to have an opportunity to run a vote on the Governance Agreement.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5354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0091" y="227018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1"/>
            <a:ext cx="1407229" cy="18187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4843" y="5073070"/>
            <a:ext cx="826145" cy="826145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1229" y="403925"/>
            <a:ext cx="10040155" cy="1325563"/>
          </a:xfrm>
        </p:spPr>
        <p:txBody>
          <a:bodyPr>
            <a:normAutofit/>
          </a:bodyPr>
          <a:lstStyle/>
          <a:p>
            <a:pPr lvl="0" algn="ctr"/>
            <a: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dirty="0">
              <a:latin typeface="Arial Narrow" panose="020B060602020203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71229" y="1792038"/>
            <a:ext cx="9906214" cy="38797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3200" b="1" dirty="0" err="1">
                <a:solidFill>
                  <a:srgbClr val="7030A0"/>
                </a:solidFill>
              </a:rPr>
              <a:t>Miigwech</a:t>
            </a:r>
            <a:endParaRPr lang="en-CA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CA" dirty="0"/>
              <a:t>For more information on the Governance Agreement</a:t>
            </a:r>
          </a:p>
          <a:p>
            <a:pPr marL="0" indent="0" algn="ctr">
              <a:buNone/>
            </a:pPr>
            <a:r>
              <a:rPr lang="en-CA" dirty="0" smtClean="0"/>
              <a:t>Please Visit</a:t>
            </a:r>
            <a:r>
              <a:rPr lang="en-CA" dirty="0"/>
              <a:t>: </a:t>
            </a:r>
            <a:endParaRPr lang="en-CA" dirty="0" smtClean="0"/>
          </a:p>
          <a:p>
            <a:pPr marL="0" indent="0" algn="ctr">
              <a:buNone/>
            </a:pPr>
            <a:r>
              <a:rPr lang="en-CA" dirty="0" smtClean="0">
                <a:hlinkClick r:id="rId5"/>
              </a:rPr>
              <a:t>www.governancevote</a:t>
            </a: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236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652" y="660257"/>
            <a:ext cx="1144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0"/>
            <a:ext cx="1274807" cy="16475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2212" y="5158725"/>
            <a:ext cx="722747" cy="722747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84D43F-CCFE-477C-A7A7-16CD799B7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211" y="1321142"/>
            <a:ext cx="5157787" cy="823912"/>
          </a:xfrm>
        </p:spPr>
        <p:txBody>
          <a:bodyPr/>
          <a:lstStyle/>
          <a:p>
            <a:r>
              <a:rPr lang="en-CA" dirty="0">
                <a:latin typeface="Arial Narrow" panose="020B0606020202030204" pitchFamily="34" charset="0"/>
              </a:rPr>
              <a:t>Inherent Act/Sovereignty</a:t>
            </a:r>
            <a:r>
              <a:rPr lang="en-CA" dirty="0"/>
              <a:t>	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ABEE321-9108-4958-AB6E-C592F564C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6463" y="2250092"/>
            <a:ext cx="5157787" cy="3684588"/>
          </a:xfrm>
        </p:spPr>
        <p:txBody>
          <a:bodyPr>
            <a:normAutofit fontScale="92500"/>
          </a:bodyPr>
          <a:lstStyle/>
          <a:p>
            <a:r>
              <a:rPr lang="en-CA" sz="2200" dirty="0">
                <a:latin typeface="Arial Narrow" panose="020B0606020202030204" pitchFamily="34" charset="0"/>
              </a:rPr>
              <a:t>1763 Pontiac and the Great Ojibway War 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1764 Treaty of Niagara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1800s Three Fires Confederacy, now Anishinabek Nation Grand Council 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1920s League of Indian Nations of North America 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1944 North American Indian Government Constitution – National Feast Day, June 5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1980 Anishinabek Nation Declaration *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Nationhood intact, Grand Council not recognized by Canada </a:t>
            </a:r>
          </a:p>
          <a:p>
            <a:endParaRPr lang="en-CA" sz="24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33D5A1B-0221-4219-930F-478011282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248898"/>
            <a:ext cx="5183188" cy="896156"/>
          </a:xfrm>
        </p:spPr>
        <p:txBody>
          <a:bodyPr/>
          <a:lstStyle/>
          <a:p>
            <a:r>
              <a:rPr lang="en-CA" dirty="0">
                <a:latin typeface="Arial Narrow" panose="020B0606020202030204" pitchFamily="34" charset="0"/>
              </a:rPr>
              <a:t>Indian Act/Assimilation &amp; Genocide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F4B8E870-DE2F-46D1-980B-34220CD99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2199038"/>
            <a:ext cx="5183188" cy="3684588"/>
          </a:xfrm>
        </p:spPr>
        <p:txBody>
          <a:bodyPr>
            <a:normAutofit fontScale="92500" lnSpcReduction="20000"/>
          </a:bodyPr>
          <a:lstStyle/>
          <a:p>
            <a:r>
              <a:rPr lang="en-CA" sz="2200" dirty="0">
                <a:latin typeface="Arial Narrow" panose="020B0606020202030204" pitchFamily="34" charset="0"/>
              </a:rPr>
              <a:t>1493 Papal Bull – Doctrine of Discovery and Terra Nullis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1800s Pre-Confederation Treaties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1800s Military balance of power shifts 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1867 Confederation, BNA Act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1876 Indian Act – assimilation and genocide attack on language/knowledge and culture, including governance system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1982 Constitution Act recognizes Inherent, Aboriginal and Treaty Rights</a:t>
            </a:r>
          </a:p>
          <a:p>
            <a:r>
              <a:rPr lang="en-CA" sz="2200" dirty="0">
                <a:latin typeface="Arial Narrow" panose="020B0606020202030204" pitchFamily="34" charset="0"/>
              </a:rPr>
              <a:t>2010 “rights recognition” era – new government to government relationship through negotiations </a:t>
            </a:r>
          </a:p>
          <a:p>
            <a:endParaRPr lang="en-CA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24DBF0AE-76D7-4221-8CFD-97E3791F0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7" y="134584"/>
            <a:ext cx="6548068" cy="1325563"/>
          </a:xfrm>
        </p:spPr>
        <p:txBody>
          <a:bodyPr>
            <a:normAutofit/>
          </a:bodyPr>
          <a:lstStyle/>
          <a:p>
            <a:r>
              <a:rPr lang="en-CA" sz="3200" b="1" dirty="0">
                <a:solidFill>
                  <a:srgbClr val="7030A0"/>
                </a:solidFill>
                <a:latin typeface="Arial Narrow" panose="020B0606020202030204" pitchFamily="34" charset="0"/>
              </a:rPr>
              <a:t>“</a:t>
            </a:r>
            <a:r>
              <a:rPr lang="en-CA" sz="3200" b="1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WE HAVE ALWAYS BEEN NATIONS”</a:t>
            </a:r>
            <a:endParaRPr lang="en-CA" sz="320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8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410336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0"/>
            <a:ext cx="1256679" cy="16241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5044" y="5110270"/>
            <a:ext cx="824308" cy="824308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14432" y="410336"/>
            <a:ext cx="934505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CA" sz="3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HISTORY OF SELF-GOVERNEMENT NEGOTIATIONS</a:t>
            </a:r>
            <a:r>
              <a:rPr lang="en-CA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CA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sz="3200" dirty="0">
              <a:latin typeface="Arial Narrow" panose="020B0606020202030204" pitchFamily="34" charset="0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E3F4B0F5-BA2B-48B6-935F-46E0B061C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9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>
                <a:latin typeface="Arial Narrow" panose="020B0606020202030204" pitchFamily="34" charset="0"/>
              </a:rPr>
              <a:t>Began in 1995 with Education and Governance negotiations and a commitment by Canada to engage in on-going sectoral negotiations.</a:t>
            </a:r>
          </a:p>
          <a:p>
            <a:pPr marL="0" indent="0">
              <a:buNone/>
            </a:pPr>
            <a:endParaRPr lang="en-CA" sz="24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CA" sz="2400" b="1" dirty="0">
                <a:latin typeface="Arial Narrow" panose="020B0606020202030204" pitchFamily="34" charset="0"/>
              </a:rPr>
              <a:t>Negotiating Recognition of Inherent Jurisdictions:</a:t>
            </a:r>
          </a:p>
          <a:p>
            <a:r>
              <a:rPr lang="en-CA" sz="2400" dirty="0">
                <a:latin typeface="Arial Narrow" panose="020B0606020202030204" pitchFamily="34" charset="0"/>
              </a:rPr>
              <a:t>Anishinabek Education System. 23 First Nations operating the AES and remaining 17 now considering joining</a:t>
            </a:r>
            <a:r>
              <a:rPr lang="en-CA" dirty="0">
                <a:latin typeface="Arial Narrow" panose="020B0606020202030204" pitchFamily="34" charset="0"/>
              </a:rPr>
              <a:t>.</a:t>
            </a:r>
          </a:p>
          <a:p>
            <a:r>
              <a:rPr lang="en-CA" sz="2400" dirty="0">
                <a:latin typeface="Arial Narrow" panose="020B0606020202030204" pitchFamily="34" charset="0"/>
              </a:rPr>
              <a:t>The Governance Agreement negotiations </a:t>
            </a:r>
            <a:r>
              <a:rPr lang="en-CA" sz="2400" dirty="0" smtClean="0">
                <a:latin typeface="Arial Narrow" panose="020B0606020202030204" pitchFamily="34" charset="0"/>
              </a:rPr>
              <a:t>are now </a:t>
            </a:r>
            <a:r>
              <a:rPr lang="en-CA" sz="2400" dirty="0">
                <a:latin typeface="Arial Narrow" panose="020B0606020202030204" pitchFamily="34" charset="0"/>
              </a:rPr>
              <a:t>completed.</a:t>
            </a:r>
          </a:p>
          <a:p>
            <a:r>
              <a:rPr lang="en-CA" sz="2400" dirty="0">
                <a:latin typeface="Arial Narrow" panose="020B0606020202030204" pitchFamily="34" charset="0"/>
              </a:rPr>
              <a:t>Our Koganaawsawin Child and Family Well-Being Law is now being implemented and under negotiation for recognition of inherent jurisdiction and fiscal transfers.</a:t>
            </a:r>
          </a:p>
          <a:p>
            <a:r>
              <a:rPr lang="en-CA" sz="2400" dirty="0">
                <a:latin typeface="Arial Narrow" panose="020B0606020202030204" pitchFamily="34" charset="0"/>
              </a:rPr>
              <a:t>Health self-government negotiations are in development.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931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410336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0"/>
            <a:ext cx="1256679" cy="16241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5044" y="5110270"/>
            <a:ext cx="824308" cy="824308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99706" y="410337"/>
            <a:ext cx="9808699" cy="1444222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sz="3600" b="1" kern="0" dirty="0" smtClean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DODEMAAG GOVERNANCE SYSTEM RESPONSIBILITIES</a:t>
            </a:r>
            <a:r>
              <a:rPr lang="en-US" sz="1400" kern="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400" kern="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CA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CA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sz="3200" dirty="0">
              <a:latin typeface="Arial Narrow" panose="020B0606020202030204" pitchFamily="34" charset="0"/>
            </a:endParaRPr>
          </a:p>
        </p:txBody>
      </p:sp>
      <p:pic>
        <p:nvPicPr>
          <p:cNvPr id="9" name="Google Shape;622;p12"/>
          <p:cNvPicPr preferRelativeResize="0">
            <a:picLocks noGrp="1"/>
          </p:cNvPicPr>
          <p:nvPr>
            <p:ph idx="1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1962019" y="995111"/>
            <a:ext cx="5855457" cy="4883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05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0167" y="332329"/>
            <a:ext cx="7624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0"/>
            <a:ext cx="1256679" cy="16241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5044" y="5110270"/>
            <a:ext cx="824308" cy="824308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92125" y="315811"/>
            <a:ext cx="8342782" cy="1202586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sz="3600" b="1" kern="0" dirty="0" smtClean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/>
            </a:r>
            <a:br>
              <a:rPr lang="en-US" sz="3600" b="1" kern="0" dirty="0" smtClean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</a:br>
            <a:r>
              <a:rPr lang="en-US" sz="3600" b="1" kern="0" dirty="0" smtClean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ANISHINABEK NATION GOVERNANCE</a:t>
            </a:r>
            <a:r>
              <a:rPr lang="en-US" sz="3600" kern="0" dirty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/>
            </a:r>
            <a:br>
              <a:rPr lang="en-US" sz="3600" kern="0" dirty="0">
                <a:solidFill>
                  <a:srgbClr val="7030A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</a:br>
            <a:r>
              <a:rPr lang="en-CA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CA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sz="3200" dirty="0">
              <a:latin typeface="Arial Narrow" panose="020B0606020202030204" pitchFamily="34" charset="0"/>
            </a:endParaRPr>
          </a:p>
        </p:txBody>
      </p:sp>
      <p:pic>
        <p:nvPicPr>
          <p:cNvPr id="10" name="Google Shape;636;p13"/>
          <p:cNvPicPr preferRelativeResize="0">
            <a:picLocks noGrp="1"/>
          </p:cNvPicPr>
          <p:nvPr>
            <p:ph idx="1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1904110" y="1094225"/>
            <a:ext cx="5848972" cy="4840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906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0091" y="227018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2" y="-89240"/>
            <a:ext cx="1268935" cy="16399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5564" y="4983148"/>
            <a:ext cx="826145" cy="826145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447586" y="360270"/>
            <a:ext cx="9617978" cy="845406"/>
          </a:xfrm>
        </p:spPr>
        <p:txBody>
          <a:bodyPr>
            <a:normAutofit fontScale="90000"/>
          </a:bodyPr>
          <a:lstStyle/>
          <a:p>
            <a:pPr lvl="0" algn="ctr"/>
            <a:r>
              <a:rPr lang="en-CA" sz="3200" b="1" spc="300" dirty="0">
                <a:solidFill>
                  <a:srgbClr val="7030A0"/>
                </a:solidFill>
                <a:latin typeface="Arial Narrow" panose="020B0606020202030204" pitchFamily="34" charset="0"/>
              </a:rPr>
              <a:t/>
            </a:r>
            <a:br>
              <a:rPr lang="en-CA" sz="3200" b="1" spc="300" dirty="0">
                <a:solidFill>
                  <a:srgbClr val="7030A0"/>
                </a:solidFill>
                <a:latin typeface="Arial Narrow" panose="020B0606020202030204" pitchFamily="34" charset="0"/>
              </a:rPr>
            </a:br>
            <a:r>
              <a:rPr lang="en-CA" sz="36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ANISHINAABE FOUNDATIONS OF GOVERNANCE</a:t>
            </a:r>
            <a:r>
              <a:rPr lang="en-CA" sz="3600" b="1" spc="300" dirty="0">
                <a:solidFill>
                  <a:srgbClr val="7030A0"/>
                </a:solidFill>
                <a:latin typeface="Arial Narrow" panose="020B0606020202030204" pitchFamily="34" charset="0"/>
              </a:rPr>
              <a:t/>
            </a:r>
            <a:br>
              <a:rPr lang="en-CA" sz="3600" b="1" spc="300" dirty="0">
                <a:solidFill>
                  <a:srgbClr val="7030A0"/>
                </a:solidFill>
                <a:latin typeface="Arial Narrow" panose="020B0606020202030204" pitchFamily="34" charset="0"/>
              </a:rPr>
            </a:br>
            <a:endParaRPr lang="en-CA" sz="3600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8200" y="1499936"/>
            <a:ext cx="9906214" cy="3879716"/>
          </a:xfrm>
        </p:spPr>
        <p:txBody>
          <a:bodyPr/>
          <a:lstStyle/>
          <a:p>
            <a:pPr marL="0" indent="0">
              <a:buNone/>
            </a:pPr>
            <a:r>
              <a:rPr lang="en-CA" dirty="0">
                <a:latin typeface="Arial Narrow" panose="020B0606020202030204" pitchFamily="34" charset="0"/>
              </a:rPr>
              <a:t>Governance is the process of governing: </a:t>
            </a:r>
            <a:r>
              <a:rPr lang="en-CA" b="1" dirty="0">
                <a:latin typeface="Arial Narrow" panose="020B0606020202030204" pitchFamily="34" charset="0"/>
              </a:rPr>
              <a:t>How we Govern.</a:t>
            </a:r>
          </a:p>
          <a:p>
            <a:pPr marL="0" indent="0">
              <a:buNone/>
            </a:pPr>
            <a:r>
              <a:rPr lang="en-CA" b="1" dirty="0">
                <a:latin typeface="Arial Narrow" panose="020B0606020202030204" pitchFamily="34" charset="0"/>
              </a:rPr>
              <a:t>Foundational to Anishinaabe Governance are:</a:t>
            </a:r>
          </a:p>
          <a:p>
            <a:pPr lvl="1"/>
            <a:r>
              <a:rPr lang="en-CA" dirty="0">
                <a:latin typeface="Arial Narrow" panose="020B0606020202030204" pitchFamily="34" charset="0"/>
              </a:rPr>
              <a:t>Language and Culture</a:t>
            </a:r>
          </a:p>
          <a:p>
            <a:pPr lvl="1"/>
            <a:r>
              <a:rPr lang="en-CA" dirty="0">
                <a:latin typeface="Arial Narrow" panose="020B0606020202030204" pitchFamily="34" charset="0"/>
              </a:rPr>
              <a:t>Determining E’Dbendaagzijig – Those Who Belong</a:t>
            </a:r>
          </a:p>
          <a:p>
            <a:pPr lvl="1"/>
            <a:r>
              <a:rPr lang="en-CA" dirty="0">
                <a:latin typeface="Arial Narrow" panose="020B0606020202030204" pitchFamily="34" charset="0"/>
              </a:rPr>
              <a:t>Anishinaabe Laws</a:t>
            </a:r>
          </a:p>
          <a:p>
            <a:pPr lvl="1"/>
            <a:r>
              <a:rPr lang="en-CA" dirty="0">
                <a:latin typeface="Arial Narrow" panose="020B0606020202030204" pitchFamily="34" charset="0"/>
              </a:rPr>
              <a:t>Families/Clans and communities working together today to honour and respect past and future generations</a:t>
            </a:r>
          </a:p>
          <a:p>
            <a:pPr marL="0" indent="0">
              <a:buNone/>
            </a:pPr>
            <a:r>
              <a:rPr lang="en-CA" dirty="0">
                <a:latin typeface="Arial Narrow" panose="020B0606020202030204" pitchFamily="34" charset="0"/>
              </a:rPr>
              <a:t>Anishinaabe Governance is the foundation to build our Anishinaabe future. </a:t>
            </a:r>
          </a:p>
        </p:txBody>
      </p:sp>
    </p:spTree>
    <p:extLst>
      <p:ext uri="{BB962C8B-B14F-4D97-AF65-F5344CB8AC3E}">
        <p14:creationId xmlns:p14="http://schemas.microsoft.com/office/powerpoint/2010/main" val="48050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0091" y="227018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3" y="-89240"/>
            <a:ext cx="1304990" cy="16865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31826" y="4983148"/>
            <a:ext cx="759884" cy="7598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3032" y="6056424"/>
            <a:ext cx="2107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Updated </a:t>
            </a:r>
          </a:p>
          <a:p>
            <a:r>
              <a:rPr lang="en-CA" dirty="0"/>
              <a:t>March 9, 2022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6897" y="406371"/>
            <a:ext cx="8765892" cy="1138184"/>
          </a:xfrm>
        </p:spPr>
        <p:txBody>
          <a:bodyPr>
            <a:normAutofit/>
          </a:bodyPr>
          <a:lstStyle/>
          <a:p>
            <a:pPr lvl="0" algn="ctr"/>
            <a:r>
              <a:rPr lang="en-CA" sz="32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FOUR PILLARS OF GOVERNANCE </a:t>
            </a:r>
            <a: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dirty="0">
              <a:latin typeface="Arial Narrow" panose="020B060602020203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39145" y="1567287"/>
            <a:ext cx="9906214" cy="3879716"/>
          </a:xfrm>
        </p:spPr>
        <p:txBody>
          <a:bodyPr/>
          <a:lstStyle/>
          <a:p>
            <a:pPr marL="0" indent="0">
              <a:buNone/>
            </a:pPr>
            <a:r>
              <a:rPr lang="en-CA" b="1" dirty="0">
                <a:latin typeface="Arial Narrow" panose="020B0606020202030204" pitchFamily="34" charset="0"/>
              </a:rPr>
              <a:t>The Governance Agreement will recognize the foundation for our Anishinaabe future: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>
                <a:latin typeface="Arial Narrow" panose="020B0606020202030204" pitchFamily="34" charset="0"/>
              </a:rPr>
              <a:t>Identity – Language and Culture Laws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>
                <a:latin typeface="Arial Narrow" panose="020B0606020202030204" pitchFamily="34" charset="0"/>
              </a:rPr>
              <a:t>Belonging – Determination of E’Dbendaagzijig (citizenship)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>
                <a:latin typeface="Arial Narrow" panose="020B0606020202030204" pitchFamily="34" charset="0"/>
              </a:rPr>
              <a:t>Leadership Selection – How we select Leaders, Criteria, Indian Act system does not work in our family/kinship society. Roles and responsibilities of Leaders is to our Citizens not Indian Affairs.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>
                <a:latin typeface="Arial Narrow" panose="020B0606020202030204" pitchFamily="34" charset="0"/>
              </a:rPr>
              <a:t>Management and Government Operations – Citizens approve laws and policies = transparency, empowerment, trust. </a:t>
            </a:r>
          </a:p>
          <a:p>
            <a:pPr marL="514350" indent="-514350">
              <a:buFont typeface="+mj-lt"/>
              <a:buAutoNum type="arabicPeriod"/>
            </a:pPr>
            <a:endParaRPr lang="en-CA" sz="2400" dirty="0">
              <a:latin typeface="Arial Narrow" panose="020B060602020203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229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82" y="-128523"/>
            <a:ext cx="1349683" cy="17443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4047" y="5091506"/>
            <a:ext cx="786941" cy="786941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04774" y="175987"/>
            <a:ext cx="8017907" cy="1325563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ANISHINAABE GOVERNANCE BENEFITS</a:t>
            </a:r>
            <a:endParaRPr lang="en-CA" sz="320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04774" y="1660187"/>
            <a:ext cx="8787865" cy="3824789"/>
          </a:xfrm>
        </p:spPr>
        <p:txBody>
          <a:bodyPr>
            <a:normAutofit fontScale="92500" lnSpcReduction="10000"/>
          </a:bodyPr>
          <a:lstStyle/>
          <a:p>
            <a:r>
              <a:rPr lang="en-CA" dirty="0">
                <a:latin typeface="Arial Narrow" panose="020B0606020202030204" pitchFamily="34" charset="0"/>
              </a:rPr>
              <a:t>Recognition of Inherent Jurisdiction</a:t>
            </a:r>
          </a:p>
          <a:p>
            <a:r>
              <a:rPr lang="en-CA" dirty="0">
                <a:latin typeface="Arial Narrow" panose="020B0606020202030204" pitchFamily="34" charset="0"/>
              </a:rPr>
              <a:t>Legal Status of the Governance Agreement</a:t>
            </a:r>
          </a:p>
          <a:p>
            <a:r>
              <a:rPr lang="en-CA" dirty="0">
                <a:latin typeface="Arial Narrow" panose="020B0606020202030204" pitchFamily="34" charset="0"/>
              </a:rPr>
              <a:t>On-going Funding for Anishinaabe </a:t>
            </a:r>
            <a:r>
              <a:rPr lang="en-CA" dirty="0" smtClean="0">
                <a:latin typeface="Arial Narrow" panose="020B0606020202030204" pitchFamily="34" charset="0"/>
              </a:rPr>
              <a:t>Governance</a:t>
            </a:r>
          </a:p>
          <a:p>
            <a:r>
              <a:rPr lang="en-CA" dirty="0" smtClean="0">
                <a:latin typeface="Arial Narrow" panose="020B0606020202030204" pitchFamily="34" charset="0"/>
              </a:rPr>
              <a:t>On-going Funding for a Central </a:t>
            </a:r>
            <a:r>
              <a:rPr lang="en-CA" dirty="0" smtClean="0">
                <a:latin typeface="Arial Narrow" panose="020B0606020202030204" pitchFamily="34" charset="0"/>
              </a:rPr>
              <a:t>Body</a:t>
            </a:r>
            <a:endParaRPr lang="en-CA" dirty="0">
              <a:latin typeface="Arial Narrow" panose="020B0606020202030204" pitchFamily="34" charset="0"/>
            </a:endParaRPr>
          </a:p>
          <a:p>
            <a:r>
              <a:rPr lang="en-CA" dirty="0" smtClean="0">
                <a:latin typeface="Arial Narrow" panose="020B0606020202030204" pitchFamily="34" charset="0"/>
              </a:rPr>
              <a:t>Restoring </a:t>
            </a:r>
            <a:r>
              <a:rPr lang="en-CA" dirty="0">
                <a:latin typeface="Arial Narrow" panose="020B0606020202030204" pitchFamily="34" charset="0"/>
              </a:rPr>
              <a:t>Language, Culture and Identity </a:t>
            </a:r>
          </a:p>
          <a:p>
            <a:r>
              <a:rPr lang="en-CA" dirty="0">
                <a:latin typeface="Arial Narrow" panose="020B0606020202030204" pitchFamily="34" charset="0"/>
              </a:rPr>
              <a:t>Decline Extinction of Status Indians</a:t>
            </a:r>
          </a:p>
          <a:p>
            <a:r>
              <a:rPr lang="en-CA" dirty="0">
                <a:latin typeface="Arial Narrow" panose="020B0606020202030204" pitchFamily="34" charset="0"/>
              </a:rPr>
              <a:t>Indian Status to E’Dbendaagzijig </a:t>
            </a:r>
          </a:p>
          <a:p>
            <a:r>
              <a:rPr lang="en-CA" dirty="0">
                <a:latin typeface="Arial Narrow" panose="020B0606020202030204" pitchFamily="34" charset="0"/>
              </a:rPr>
              <a:t>Nationhood </a:t>
            </a:r>
          </a:p>
          <a:p>
            <a:endParaRPr lang="en-CA" sz="24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306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33692"/>
            <a:ext cx="12192000" cy="824308"/>
          </a:xfrm>
          <a:prstGeom prst="rect">
            <a:avLst/>
          </a:prstGeom>
          <a:solidFill>
            <a:srgbClr val="61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8942" y="6179535"/>
            <a:ext cx="11672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solidFill>
                  <a:schemeClr val="bg1"/>
                </a:solidFill>
                <a:latin typeface="Arial Black" panose="020B0A04020102020204" pitchFamily="34" charset="0"/>
              </a:rPr>
              <a:t>Niigaan Zhaamin – Forward Together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31662" y="-89241"/>
            <a:ext cx="970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hoque Display SSi" panose="02020500000000000000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33" y="-89241"/>
            <a:ext cx="1253016" cy="16194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3037" y="5130496"/>
            <a:ext cx="747951" cy="747951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2643" y="169843"/>
            <a:ext cx="10348120" cy="155826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CA" sz="36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COMPLEMENTARY </a:t>
            </a:r>
            <a:r>
              <a:rPr lang="en-CA" sz="3600" b="1" spc="300" dirty="0">
                <a:solidFill>
                  <a:srgbClr val="7030A0"/>
                </a:solidFill>
                <a:latin typeface="Arial Narrow" panose="020B0606020202030204" pitchFamily="34" charset="0"/>
              </a:rPr>
              <a:t>&amp; </a:t>
            </a:r>
            <a:r>
              <a:rPr lang="en-CA" sz="36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COLLABORATIVE PROCESSES </a:t>
            </a:r>
            <a:r>
              <a:rPr lang="en-CA" sz="3200" b="1" spc="300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 </a:t>
            </a:r>
            <a: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CA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en-CA" dirty="0">
              <a:latin typeface="Arial Narrow" panose="020B060602020203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53607" y="1402416"/>
            <a:ext cx="9906214" cy="4621874"/>
          </a:xfrm>
        </p:spPr>
        <p:txBody>
          <a:bodyPr>
            <a:normAutofit fontScale="85000" lnSpcReduction="10000"/>
          </a:bodyPr>
          <a:lstStyle/>
          <a:p>
            <a:pPr marL="265176" lvl="0" indent="-26416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CA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Collectively, we have the same goals for our First Nations.</a:t>
            </a:r>
          </a:p>
          <a:p>
            <a:pPr marL="265176" lvl="0" indent="-2641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CA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Governance is about how we govern: The principles and processes.</a:t>
            </a:r>
          </a:p>
          <a:p>
            <a:pPr marL="265176" lvl="0" indent="-2641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CA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Governance supports First Nation law-making in all areas.</a:t>
            </a:r>
          </a:p>
          <a:p>
            <a:pPr marL="265176" lvl="0" indent="-2641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CA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The Governance Agreement is an opportunity to evolve a First Nation’s governance practices and to have greater citizen involvement and ownership in decision-making and law-making.</a:t>
            </a:r>
          </a:p>
          <a:p>
            <a:pPr marL="265176" lvl="0" indent="-2641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CA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This is an opportunity to strengthen Anishinaabe identity and pride through acquiring our language and culture, determining citizenship, and bringing people together.  </a:t>
            </a:r>
          </a:p>
          <a:p>
            <a:pPr marL="265176" lvl="0" indent="-2641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CA" dirty="0">
                <a:solidFill>
                  <a:srgbClr val="00000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A solid governance foundation assists how decisions are made, whether a First Nation is involved in land claims, legal actions, and other jurisdictional arrangements. </a:t>
            </a:r>
          </a:p>
          <a:p>
            <a:pPr marL="0" indent="0">
              <a:buNone/>
            </a:pPr>
            <a:endParaRPr lang="en-CA" sz="2400" dirty="0">
              <a:latin typeface="Arial Narrow" panose="020B060602020203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828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5402</TotalTime>
  <Words>750</Words>
  <Application>Microsoft Office PowerPoint</Application>
  <PresentationFormat>Widescreen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Arial Narrow</vt:lpstr>
      <vt:lpstr>Calibri</vt:lpstr>
      <vt:lpstr>Calibri Light</vt:lpstr>
      <vt:lpstr>Choque Display SSi</vt:lpstr>
      <vt:lpstr>Office Theme</vt:lpstr>
      <vt:lpstr>GOVERNANCE AGREEMENT 101</vt:lpstr>
      <vt:lpstr>“WE HAVE ALWAYS BEEN NATIONS”</vt:lpstr>
      <vt:lpstr>HISTORY OF SELF-GOVERNEMENT NEGOTIATIONS  </vt:lpstr>
      <vt:lpstr>DODEMAAG GOVERNANCE SYSTEM RESPONSIBILITIES   </vt:lpstr>
      <vt:lpstr> ANISHINABEK NATION GOVERNANCE   </vt:lpstr>
      <vt:lpstr> ANISHINAABE FOUNDATIONS OF GOVERNANCE </vt:lpstr>
      <vt:lpstr>FOUR PILLARS OF GOVERNANCE  </vt:lpstr>
      <vt:lpstr>ANISHINAABE GOVERNANCE BENEFITS</vt:lpstr>
      <vt:lpstr>COMPLEMENTARY &amp; COLLABORATIVE PROCESSES   </vt:lpstr>
      <vt:lpstr> </vt:lpstr>
      <vt:lpstr>RATIFYING FIRST NATIONS  </vt:lpstr>
      <vt:lpstr>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 Student</dc:creator>
  <cp:lastModifiedBy>Barb Naveau</cp:lastModifiedBy>
  <cp:revision>299</cp:revision>
  <cp:lastPrinted>2019-10-01T18:50:33Z</cp:lastPrinted>
  <dcterms:created xsi:type="dcterms:W3CDTF">2018-11-16T15:27:52Z</dcterms:created>
  <dcterms:modified xsi:type="dcterms:W3CDTF">2022-04-26T15:32:30Z</dcterms:modified>
</cp:coreProperties>
</file>