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3"/>
  </p:notesMasterIdLst>
  <p:sldIdLst>
    <p:sldId id="258" r:id="rId3"/>
    <p:sldId id="314" r:id="rId4"/>
    <p:sldId id="315" r:id="rId5"/>
    <p:sldId id="316" r:id="rId6"/>
    <p:sldId id="311" r:id="rId7"/>
    <p:sldId id="310" r:id="rId8"/>
    <p:sldId id="318" r:id="rId9"/>
    <p:sldId id="317" r:id="rId10"/>
    <p:sldId id="319" r:id="rId11"/>
    <p:sldId id="309" r:id="rId12"/>
  </p:sldIdLst>
  <p:sldSz cx="10080625" cy="7559675"/>
  <p:notesSz cx="7102475" cy="9388475"/>
  <p:embeddedFontLst>
    <p:embeddedFont>
      <p:font typeface="Helvetica" pitchFamily="2" charset="0"/>
      <p:regular r:id="rId14"/>
      <p:bold r:id="rId15"/>
      <p:italic r:id="rId16"/>
      <p:boldItalic r:id="rId17"/>
    </p:embeddedFont>
    <p:embeddedFont>
      <p:font typeface="Choque Display SSi" panose="02020500000000000000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34">
          <p15:clr>
            <a:srgbClr val="9AA0A6"/>
          </p15:clr>
        </p15:guide>
        <p15:guide id="2" orient="horz" pos="4445" userDrawn="1">
          <p15:clr>
            <a:srgbClr val="9AA0A6"/>
          </p15:clr>
        </p15:guide>
        <p15:guide id="3" orient="horz" pos="581" userDrawn="1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000000"/>
          </p15:clr>
        </p15:guide>
        <p15:guide id="2" pos="2189" userDrawn="1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Ck5K2INbCIquxYVW1BsBVuKsa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465"/>
    <a:srgbClr val="D8BCD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6" autoAdjust="0"/>
    <p:restoredTop sz="27555" autoAdjust="0"/>
  </p:normalViewPr>
  <p:slideViewPr>
    <p:cSldViewPr snapToGrid="0">
      <p:cViewPr>
        <p:scale>
          <a:sx n="196" d="100"/>
          <a:sy n="196" d="100"/>
        </p:scale>
        <p:origin x="-3036" y="-5352"/>
      </p:cViewPr>
      <p:guideLst>
        <p:guide pos="534"/>
        <p:guide orient="horz" pos="4445"/>
        <p:guide orient="horz" pos="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7102474" cy="9388474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467" tIns="46221" rIns="92467" bIns="4622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7102474" cy="9388474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467" tIns="46221" rIns="92467" bIns="4622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771525"/>
            <a:ext cx="5075238" cy="3805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88270" y="4824922"/>
            <a:ext cx="6296509" cy="456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hdr" idx="3"/>
          </p:nvPr>
        </p:nvSpPr>
        <p:spPr>
          <a:xfrm>
            <a:off x="1" y="1"/>
            <a:ext cx="3413692" cy="50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dt" idx="10"/>
          </p:nvPr>
        </p:nvSpPr>
        <p:spPr>
          <a:xfrm>
            <a:off x="4457748" y="1"/>
            <a:ext cx="3413692" cy="50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ftr" idx="11"/>
          </p:nvPr>
        </p:nvSpPr>
        <p:spPr>
          <a:xfrm>
            <a:off x="1" y="9651448"/>
            <a:ext cx="3413692" cy="50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n"/>
          <p:cNvSpPr txBox="1">
            <a:spLocks noGrp="1"/>
          </p:cNvSpPr>
          <p:nvPr>
            <p:ph type="sldNum" idx="12"/>
          </p:nvPr>
        </p:nvSpPr>
        <p:spPr>
          <a:xfrm>
            <a:off x="4457748" y="9651448"/>
            <a:ext cx="3413692" cy="50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mtClean="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5000"/>
                </a:lnSpc>
                <a:buSzPts val="14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144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:notes"/>
          <p:cNvSpPr txBox="1"/>
          <p:nvPr/>
        </p:nvSpPr>
        <p:spPr>
          <a:xfrm>
            <a:off x="4457748" y="9651448"/>
            <a:ext cx="3413692" cy="50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/>
              <a:pPr algn="r">
                <a:lnSpc>
                  <a:spcPct val="95000"/>
                </a:lnSpc>
                <a:buSzPts val="1400"/>
              </a:pPr>
              <a:t>1</a:t>
            </a:fld>
            <a:endParaRPr/>
          </a:p>
        </p:txBody>
      </p:sp>
      <p:sp>
        <p:nvSpPr>
          <p:cNvPr id="488" name="Google Shape;4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4337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89" name="Google Shape;489;p3:notes"/>
          <p:cNvSpPr txBox="1">
            <a:spLocks noGrp="1"/>
          </p:cNvSpPr>
          <p:nvPr>
            <p:ph type="body" idx="1"/>
          </p:nvPr>
        </p:nvSpPr>
        <p:spPr>
          <a:xfrm>
            <a:off x="711052" y="4518655"/>
            <a:ext cx="5681980" cy="3697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6" tIns="45513" rIns="91026" bIns="45513" anchor="t" anchorCtr="0">
            <a:noAutofit/>
          </a:bodyPr>
          <a:lstStyle/>
          <a:p>
            <a:pPr marL="0" indent="0"/>
            <a:endParaRPr sz="2000" dirty="0"/>
          </a:p>
        </p:txBody>
      </p:sp>
      <p:sp>
        <p:nvSpPr>
          <p:cNvPr id="490" name="Google Shape;490;p3:notes"/>
          <p:cNvSpPr txBox="1"/>
          <p:nvPr/>
        </p:nvSpPr>
        <p:spPr>
          <a:xfrm>
            <a:off x="4023395" y="8918650"/>
            <a:ext cx="3079080" cy="47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6" tIns="45513" rIns="91026" bIns="45513" anchor="t" anchorCtr="0">
            <a:noAutofit/>
          </a:bodyPr>
          <a:lstStyle/>
          <a:p>
            <a:pPr>
              <a:buSzPts val="1800"/>
            </a:pPr>
            <a:fld id="{00000000-1234-1234-1234-123412341234}" type="slidenum">
              <a:rPr lang="en-US" sz="1800">
                <a:latin typeface="Calibri"/>
                <a:ea typeface="Calibri"/>
                <a:cs typeface="Calibri"/>
                <a:sym typeface="Calibri"/>
              </a:rPr>
              <a:pPr>
                <a:buSzPts val="1800"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196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:notes"/>
          <p:cNvSpPr txBox="1"/>
          <p:nvPr/>
        </p:nvSpPr>
        <p:spPr>
          <a:xfrm>
            <a:off x="4457748" y="9651448"/>
            <a:ext cx="3413692" cy="50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/>
              <a:pPr algn="r">
                <a:lnSpc>
                  <a:spcPct val="95000"/>
                </a:lnSpc>
                <a:buSzPts val="1400"/>
              </a:pPr>
              <a:t>2</a:t>
            </a:fld>
            <a:endParaRPr/>
          </a:p>
        </p:txBody>
      </p:sp>
      <p:sp>
        <p:nvSpPr>
          <p:cNvPr id="488" name="Google Shape;4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4337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89" name="Google Shape;489;p3:notes"/>
          <p:cNvSpPr txBox="1">
            <a:spLocks noGrp="1"/>
          </p:cNvSpPr>
          <p:nvPr>
            <p:ph type="body" idx="1"/>
          </p:nvPr>
        </p:nvSpPr>
        <p:spPr>
          <a:xfrm>
            <a:off x="711052" y="4518655"/>
            <a:ext cx="5681980" cy="3697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6" tIns="45513" rIns="91026" bIns="45513" anchor="t" anchorCtr="0">
            <a:noAutofit/>
          </a:bodyPr>
          <a:lstStyle/>
          <a:p>
            <a:pPr marL="0" indent="0"/>
            <a:endParaRPr sz="2000" dirty="0"/>
          </a:p>
        </p:txBody>
      </p:sp>
      <p:sp>
        <p:nvSpPr>
          <p:cNvPr id="490" name="Google Shape;490;p3:notes"/>
          <p:cNvSpPr txBox="1"/>
          <p:nvPr/>
        </p:nvSpPr>
        <p:spPr>
          <a:xfrm>
            <a:off x="4023395" y="8918650"/>
            <a:ext cx="3079080" cy="47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6" tIns="45513" rIns="91026" bIns="45513" anchor="t" anchorCtr="0">
            <a:noAutofit/>
          </a:bodyPr>
          <a:lstStyle/>
          <a:p>
            <a:pPr>
              <a:buSzPts val="1800"/>
            </a:pPr>
            <a:fld id="{00000000-1234-1234-1234-123412341234}" type="slidenum">
              <a:rPr lang="en-US" sz="1800">
                <a:latin typeface="Calibri"/>
                <a:ea typeface="Calibri"/>
                <a:cs typeface="Calibri"/>
                <a:sym typeface="Calibri"/>
              </a:rPr>
              <a:pPr>
                <a:buSzPts val="1800"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649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:notes"/>
          <p:cNvSpPr txBox="1"/>
          <p:nvPr/>
        </p:nvSpPr>
        <p:spPr>
          <a:xfrm>
            <a:off x="4457748" y="9651448"/>
            <a:ext cx="3413692" cy="50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/>
              <a:pPr algn="r">
                <a:lnSpc>
                  <a:spcPct val="95000"/>
                </a:lnSpc>
                <a:buSzPts val="1400"/>
              </a:pPr>
              <a:t>3</a:t>
            </a:fld>
            <a:endParaRPr/>
          </a:p>
        </p:txBody>
      </p:sp>
      <p:sp>
        <p:nvSpPr>
          <p:cNvPr id="488" name="Google Shape;4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4337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89" name="Google Shape;489;p3:notes"/>
          <p:cNvSpPr txBox="1">
            <a:spLocks noGrp="1"/>
          </p:cNvSpPr>
          <p:nvPr>
            <p:ph type="body" idx="1"/>
          </p:nvPr>
        </p:nvSpPr>
        <p:spPr>
          <a:xfrm>
            <a:off x="711052" y="4518655"/>
            <a:ext cx="5681980" cy="3697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6" tIns="45513" rIns="91026" bIns="45513" anchor="t" anchorCtr="0">
            <a:noAutofit/>
          </a:bodyPr>
          <a:lstStyle/>
          <a:p>
            <a:pPr marL="0" indent="0"/>
            <a:endParaRPr sz="2000" dirty="0"/>
          </a:p>
        </p:txBody>
      </p:sp>
      <p:sp>
        <p:nvSpPr>
          <p:cNvPr id="490" name="Google Shape;490;p3:notes"/>
          <p:cNvSpPr txBox="1"/>
          <p:nvPr/>
        </p:nvSpPr>
        <p:spPr>
          <a:xfrm>
            <a:off x="4023395" y="8918650"/>
            <a:ext cx="3079080" cy="47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6" tIns="45513" rIns="91026" bIns="45513" anchor="t" anchorCtr="0">
            <a:noAutofit/>
          </a:bodyPr>
          <a:lstStyle/>
          <a:p>
            <a:pPr>
              <a:buSzPts val="1800"/>
            </a:pPr>
            <a:fld id="{00000000-1234-1234-1234-123412341234}" type="slidenum">
              <a:rPr lang="en-US" sz="1800">
                <a:latin typeface="Calibri"/>
                <a:ea typeface="Calibri"/>
                <a:cs typeface="Calibri"/>
                <a:sym typeface="Calibri"/>
              </a:rPr>
              <a:pPr>
                <a:buSzPts val="1800"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37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:notes"/>
          <p:cNvSpPr txBox="1"/>
          <p:nvPr/>
        </p:nvSpPr>
        <p:spPr>
          <a:xfrm>
            <a:off x="4457748" y="9651448"/>
            <a:ext cx="3413692" cy="50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/>
              <a:pPr algn="r">
                <a:lnSpc>
                  <a:spcPct val="95000"/>
                </a:lnSpc>
                <a:buSzPts val="1400"/>
              </a:pPr>
              <a:t>4</a:t>
            </a:fld>
            <a:endParaRPr/>
          </a:p>
        </p:txBody>
      </p:sp>
      <p:sp>
        <p:nvSpPr>
          <p:cNvPr id="488" name="Google Shape;4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4337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89" name="Google Shape;489;p3:notes"/>
          <p:cNvSpPr txBox="1">
            <a:spLocks noGrp="1"/>
          </p:cNvSpPr>
          <p:nvPr>
            <p:ph type="body" idx="1"/>
          </p:nvPr>
        </p:nvSpPr>
        <p:spPr>
          <a:xfrm>
            <a:off x="711052" y="4518655"/>
            <a:ext cx="5681980" cy="3697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6" tIns="45513" rIns="91026" bIns="45513" anchor="t" anchorCtr="0">
            <a:noAutofit/>
          </a:bodyPr>
          <a:lstStyle/>
          <a:p>
            <a:pPr marL="0" indent="0"/>
            <a:endParaRPr sz="2000" dirty="0"/>
          </a:p>
        </p:txBody>
      </p:sp>
      <p:sp>
        <p:nvSpPr>
          <p:cNvPr id="490" name="Google Shape;490;p3:notes"/>
          <p:cNvSpPr txBox="1"/>
          <p:nvPr/>
        </p:nvSpPr>
        <p:spPr>
          <a:xfrm>
            <a:off x="4023395" y="8918650"/>
            <a:ext cx="3079080" cy="47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6" tIns="45513" rIns="91026" bIns="45513" anchor="t" anchorCtr="0">
            <a:noAutofit/>
          </a:bodyPr>
          <a:lstStyle/>
          <a:p>
            <a:pPr>
              <a:buSzPts val="1800"/>
            </a:pPr>
            <a:fld id="{00000000-1234-1234-1234-123412341234}" type="slidenum">
              <a:rPr lang="en-US" sz="1800">
                <a:latin typeface="Calibri"/>
                <a:ea typeface="Calibri"/>
                <a:cs typeface="Calibri"/>
                <a:sym typeface="Calibri"/>
              </a:rPr>
              <a:pPr>
                <a:buSzPts val="1800"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824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:notes"/>
          <p:cNvSpPr txBox="1"/>
          <p:nvPr/>
        </p:nvSpPr>
        <p:spPr>
          <a:xfrm>
            <a:off x="4457748" y="9651448"/>
            <a:ext cx="3413692" cy="50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/>
              <a:pPr algn="r">
                <a:lnSpc>
                  <a:spcPct val="95000"/>
                </a:lnSpc>
                <a:buSzPts val="1400"/>
              </a:pPr>
              <a:t>6</a:t>
            </a:fld>
            <a:endParaRPr/>
          </a:p>
        </p:txBody>
      </p:sp>
      <p:sp>
        <p:nvSpPr>
          <p:cNvPr id="488" name="Google Shape;4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4337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89" name="Google Shape;489;p3:notes"/>
          <p:cNvSpPr txBox="1">
            <a:spLocks noGrp="1"/>
          </p:cNvSpPr>
          <p:nvPr>
            <p:ph type="body" idx="1"/>
          </p:nvPr>
        </p:nvSpPr>
        <p:spPr>
          <a:xfrm>
            <a:off x="711052" y="4518655"/>
            <a:ext cx="5681980" cy="3697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6" tIns="45513" rIns="91026" bIns="45513" anchor="t" anchorCtr="0">
            <a:noAutofit/>
          </a:bodyPr>
          <a:lstStyle/>
          <a:p>
            <a:pPr marL="0" indent="0"/>
            <a:endParaRPr sz="2000" dirty="0"/>
          </a:p>
        </p:txBody>
      </p:sp>
      <p:sp>
        <p:nvSpPr>
          <p:cNvPr id="490" name="Google Shape;490;p3:notes"/>
          <p:cNvSpPr txBox="1"/>
          <p:nvPr/>
        </p:nvSpPr>
        <p:spPr>
          <a:xfrm>
            <a:off x="4023395" y="8918650"/>
            <a:ext cx="3079080" cy="47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6" tIns="45513" rIns="91026" bIns="45513" anchor="t" anchorCtr="0">
            <a:noAutofit/>
          </a:bodyPr>
          <a:lstStyle/>
          <a:p>
            <a:pPr>
              <a:buSzPts val="1800"/>
            </a:pPr>
            <a:fld id="{00000000-1234-1234-1234-123412341234}" type="slidenum">
              <a:rPr lang="en-US" sz="1800">
                <a:latin typeface="Calibri"/>
                <a:ea typeface="Calibri"/>
                <a:cs typeface="Calibri"/>
                <a:sym typeface="Calibri"/>
              </a:rPr>
              <a:pPr>
                <a:buSzPts val="18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50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:notes"/>
          <p:cNvSpPr txBox="1"/>
          <p:nvPr/>
        </p:nvSpPr>
        <p:spPr>
          <a:xfrm>
            <a:off x="4457748" y="9651448"/>
            <a:ext cx="3413692" cy="50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/>
              <a:pPr algn="r">
                <a:lnSpc>
                  <a:spcPct val="95000"/>
                </a:lnSpc>
                <a:buSzPts val="1400"/>
              </a:pPr>
              <a:t>7</a:t>
            </a:fld>
            <a:endParaRPr/>
          </a:p>
        </p:txBody>
      </p:sp>
      <p:sp>
        <p:nvSpPr>
          <p:cNvPr id="488" name="Google Shape;4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4337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89" name="Google Shape;489;p3:notes"/>
          <p:cNvSpPr txBox="1">
            <a:spLocks noGrp="1"/>
          </p:cNvSpPr>
          <p:nvPr>
            <p:ph type="body" idx="1"/>
          </p:nvPr>
        </p:nvSpPr>
        <p:spPr>
          <a:xfrm>
            <a:off x="711052" y="4518655"/>
            <a:ext cx="5681980" cy="3697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6" tIns="45513" rIns="91026" bIns="45513" anchor="t" anchorCtr="0">
            <a:noAutofit/>
          </a:bodyPr>
          <a:lstStyle/>
          <a:p>
            <a:pPr marL="0" indent="0"/>
            <a:endParaRPr sz="2000" dirty="0"/>
          </a:p>
        </p:txBody>
      </p:sp>
      <p:sp>
        <p:nvSpPr>
          <p:cNvPr id="490" name="Google Shape;490;p3:notes"/>
          <p:cNvSpPr txBox="1"/>
          <p:nvPr/>
        </p:nvSpPr>
        <p:spPr>
          <a:xfrm>
            <a:off x="4023395" y="8918650"/>
            <a:ext cx="3079080" cy="47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6" tIns="45513" rIns="91026" bIns="45513" anchor="t" anchorCtr="0">
            <a:noAutofit/>
          </a:bodyPr>
          <a:lstStyle/>
          <a:p>
            <a:pPr>
              <a:buSzPts val="1800"/>
            </a:pPr>
            <a:fld id="{00000000-1234-1234-1234-123412341234}" type="slidenum">
              <a:rPr lang="en-US" sz="1800">
                <a:latin typeface="Calibri"/>
                <a:ea typeface="Calibri"/>
                <a:cs typeface="Calibri"/>
                <a:sym typeface="Calibri"/>
              </a:rPr>
              <a:pPr>
                <a:buSzPts val="18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899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:notes"/>
          <p:cNvSpPr txBox="1"/>
          <p:nvPr/>
        </p:nvSpPr>
        <p:spPr>
          <a:xfrm>
            <a:off x="4457748" y="9651448"/>
            <a:ext cx="3413692" cy="50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/>
              <a:pPr algn="r">
                <a:lnSpc>
                  <a:spcPct val="95000"/>
                </a:lnSpc>
                <a:buSzPts val="1400"/>
              </a:pPr>
              <a:t>8</a:t>
            </a:fld>
            <a:endParaRPr/>
          </a:p>
        </p:txBody>
      </p:sp>
      <p:sp>
        <p:nvSpPr>
          <p:cNvPr id="488" name="Google Shape;4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4337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89" name="Google Shape;489;p3:notes"/>
          <p:cNvSpPr txBox="1">
            <a:spLocks noGrp="1"/>
          </p:cNvSpPr>
          <p:nvPr>
            <p:ph type="body" idx="1"/>
          </p:nvPr>
        </p:nvSpPr>
        <p:spPr>
          <a:xfrm>
            <a:off x="711052" y="4518655"/>
            <a:ext cx="5681980" cy="3697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6" tIns="45513" rIns="91026" bIns="45513" anchor="t" anchorCtr="0">
            <a:noAutofit/>
          </a:bodyPr>
          <a:lstStyle/>
          <a:p>
            <a:pPr marL="0" indent="0"/>
            <a:endParaRPr sz="2000" dirty="0"/>
          </a:p>
        </p:txBody>
      </p:sp>
      <p:sp>
        <p:nvSpPr>
          <p:cNvPr id="490" name="Google Shape;490;p3:notes"/>
          <p:cNvSpPr txBox="1"/>
          <p:nvPr/>
        </p:nvSpPr>
        <p:spPr>
          <a:xfrm>
            <a:off x="4023395" y="8918650"/>
            <a:ext cx="3079080" cy="47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6" tIns="45513" rIns="91026" bIns="45513" anchor="t" anchorCtr="0">
            <a:noAutofit/>
          </a:bodyPr>
          <a:lstStyle/>
          <a:p>
            <a:pPr>
              <a:buSzPts val="1800"/>
            </a:pPr>
            <a:fld id="{00000000-1234-1234-1234-123412341234}" type="slidenum">
              <a:rPr lang="en-US" sz="1800">
                <a:latin typeface="Calibri"/>
                <a:ea typeface="Calibri"/>
                <a:cs typeface="Calibri"/>
                <a:sym typeface="Calibri"/>
              </a:rPr>
              <a:pPr>
                <a:buSzPts val="1800"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521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:notes"/>
          <p:cNvSpPr txBox="1"/>
          <p:nvPr/>
        </p:nvSpPr>
        <p:spPr>
          <a:xfrm>
            <a:off x="4457748" y="9651448"/>
            <a:ext cx="3413692" cy="50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/>
              <a:pPr algn="r">
                <a:lnSpc>
                  <a:spcPct val="95000"/>
                </a:lnSpc>
                <a:buSzPts val="1400"/>
              </a:pPr>
              <a:t>9</a:t>
            </a:fld>
            <a:endParaRPr/>
          </a:p>
        </p:txBody>
      </p:sp>
      <p:sp>
        <p:nvSpPr>
          <p:cNvPr id="488" name="Google Shape;4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4337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89" name="Google Shape;489;p3:notes"/>
          <p:cNvSpPr txBox="1">
            <a:spLocks noGrp="1"/>
          </p:cNvSpPr>
          <p:nvPr>
            <p:ph type="body" idx="1"/>
          </p:nvPr>
        </p:nvSpPr>
        <p:spPr>
          <a:xfrm>
            <a:off x="711052" y="4518655"/>
            <a:ext cx="5681980" cy="3697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6" tIns="45513" rIns="91026" bIns="45513" anchor="t" anchorCtr="0">
            <a:noAutofit/>
          </a:bodyPr>
          <a:lstStyle/>
          <a:p>
            <a:pPr marL="0" indent="0"/>
            <a:endParaRPr sz="2000" dirty="0"/>
          </a:p>
        </p:txBody>
      </p:sp>
      <p:sp>
        <p:nvSpPr>
          <p:cNvPr id="490" name="Google Shape;490;p3:notes"/>
          <p:cNvSpPr txBox="1"/>
          <p:nvPr/>
        </p:nvSpPr>
        <p:spPr>
          <a:xfrm>
            <a:off x="4023395" y="8918650"/>
            <a:ext cx="3079080" cy="47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6" tIns="45513" rIns="91026" bIns="45513" anchor="t" anchorCtr="0">
            <a:noAutofit/>
          </a:bodyPr>
          <a:lstStyle/>
          <a:p>
            <a:pPr>
              <a:buSzPts val="1800"/>
            </a:pPr>
            <a:fld id="{00000000-1234-1234-1234-123412341234}" type="slidenum">
              <a:rPr lang="en-US" sz="1800">
                <a:latin typeface="Calibri"/>
                <a:ea typeface="Calibri"/>
                <a:cs typeface="Calibri"/>
                <a:sym typeface="Calibri"/>
              </a:rPr>
              <a:pPr>
                <a:buSzPts val="1800"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654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54:notes"/>
          <p:cNvSpPr txBox="1"/>
          <p:nvPr/>
        </p:nvSpPr>
        <p:spPr>
          <a:xfrm>
            <a:off x="4457748" y="9651448"/>
            <a:ext cx="3413692" cy="50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/>
              <a:pPr algn="r">
                <a:lnSpc>
                  <a:spcPct val="95000"/>
                </a:lnSpc>
                <a:buSzPts val="1400"/>
              </a:pPr>
              <a:t>10</a:t>
            </a:fld>
            <a:endParaRPr/>
          </a:p>
        </p:txBody>
      </p:sp>
      <p:sp>
        <p:nvSpPr>
          <p:cNvPr id="1140" name="Google Shape;114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771525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41" name="Google Shape;1141;p54:notes"/>
          <p:cNvSpPr txBox="1">
            <a:spLocks noGrp="1"/>
          </p:cNvSpPr>
          <p:nvPr>
            <p:ph type="body" idx="1"/>
          </p:nvPr>
        </p:nvSpPr>
        <p:spPr>
          <a:xfrm>
            <a:off x="788271" y="4824922"/>
            <a:ext cx="6301334" cy="360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229056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3"/>
          <p:cNvSpPr txBox="1">
            <a:spLocks noGrp="1"/>
          </p:cNvSpPr>
          <p:nvPr>
            <p:ph type="title"/>
          </p:nvPr>
        </p:nvSpPr>
        <p:spPr>
          <a:xfrm>
            <a:off x="1258887" y="1236662"/>
            <a:ext cx="7554912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3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6212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2"/>
          <p:cNvSpPr txBox="1"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2"/>
          <p:cNvSpPr txBox="1"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lv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9"/>
          <p:cNvSpPr txBox="1">
            <a:spLocks noGrp="1"/>
          </p:cNvSpPr>
          <p:nvPr>
            <p:ph type="title"/>
          </p:nvPr>
        </p:nvSpPr>
        <p:spPr>
          <a:xfrm>
            <a:off x="692150" y="401637"/>
            <a:ext cx="8688387" cy="14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body" idx="1"/>
          </p:nvPr>
        </p:nvSpPr>
        <p:spPr>
          <a:xfrm>
            <a:off x="692150" y="2012950"/>
            <a:ext cx="8688387" cy="479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59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9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4"/>
          <p:cNvSpPr txBox="1">
            <a:spLocks noGrp="1"/>
          </p:cNvSpPr>
          <p:nvPr>
            <p:ph type="title"/>
          </p:nvPr>
        </p:nvSpPr>
        <p:spPr>
          <a:xfrm>
            <a:off x="692150" y="401638"/>
            <a:ext cx="8688388" cy="14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4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4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5"/>
          <p:cNvSpPr txBox="1">
            <a:spLocks noGrp="1"/>
          </p:cNvSpPr>
          <p:nvPr>
            <p:ph type="title"/>
          </p:nvPr>
        </p:nvSpPr>
        <p:spPr>
          <a:xfrm rot="5400000">
            <a:off x="5093495" y="2516982"/>
            <a:ext cx="6402387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5"/>
          <p:cNvSpPr txBox="1">
            <a:spLocks noGrp="1"/>
          </p:cNvSpPr>
          <p:nvPr>
            <p:ph type="body" idx="1"/>
          </p:nvPr>
        </p:nvSpPr>
        <p:spPr>
          <a:xfrm rot="5400000">
            <a:off x="673101" y="420688"/>
            <a:ext cx="6402387" cy="636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5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5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6"/>
          <p:cNvSpPr txBox="1">
            <a:spLocks noGrp="1"/>
          </p:cNvSpPr>
          <p:nvPr>
            <p:ph type="title"/>
          </p:nvPr>
        </p:nvSpPr>
        <p:spPr>
          <a:xfrm>
            <a:off x="692150" y="401637"/>
            <a:ext cx="8688387" cy="14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6"/>
          <p:cNvSpPr txBox="1">
            <a:spLocks noGrp="1"/>
          </p:cNvSpPr>
          <p:nvPr>
            <p:ph type="body" idx="1"/>
          </p:nvPr>
        </p:nvSpPr>
        <p:spPr>
          <a:xfrm rot="5400000">
            <a:off x="2640806" y="64294"/>
            <a:ext cx="4791075" cy="868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76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6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7"/>
          <p:cNvSpPr txBox="1"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7"/>
          <p:cNvSpPr>
            <a:spLocks noGrp="1"/>
          </p:cNvSpPr>
          <p:nvPr>
            <p:ph type="pic" idx="2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77"/>
          <p:cNvSpPr txBox="1">
            <a:spLocks noGrp="1"/>
          </p:cNvSpPr>
          <p:nvPr>
            <p:ph type="body" idx="1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77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7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8"/>
          <p:cNvSpPr txBox="1"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8"/>
          <p:cNvSpPr txBox="1">
            <a:spLocks noGrp="1"/>
          </p:cNvSpPr>
          <p:nvPr>
            <p:ph type="body"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78"/>
          <p:cNvSpPr txBox="1">
            <a:spLocks noGrp="1"/>
          </p:cNvSpPr>
          <p:nvPr>
            <p:ph type="body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78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8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9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9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0"/>
          <p:cNvSpPr txBox="1">
            <a:spLocks noGrp="1"/>
          </p:cNvSpPr>
          <p:nvPr>
            <p:ph type="title"/>
          </p:nvPr>
        </p:nvSpPr>
        <p:spPr>
          <a:xfrm>
            <a:off x="692150" y="401637"/>
            <a:ext cx="8688387" cy="14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80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80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1"/>
          <p:cNvSpPr txBox="1"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81"/>
          <p:cNvSpPr txBox="1"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81"/>
          <p:cNvSpPr txBox="1">
            <a:spLocks noGrp="1"/>
          </p:cNvSpPr>
          <p:nvPr>
            <p:ph type="body" idx="2"/>
          </p:nvPr>
        </p:nvSpPr>
        <p:spPr>
          <a:xfrm>
            <a:off x="693738" y="2760663"/>
            <a:ext cx="4265612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81"/>
          <p:cNvSpPr txBox="1">
            <a:spLocks noGrp="1"/>
          </p:cNvSpPr>
          <p:nvPr>
            <p:ph type="body" idx="3"/>
          </p:nvPr>
        </p:nvSpPr>
        <p:spPr>
          <a:xfrm>
            <a:off x="5103813" y="1852613"/>
            <a:ext cx="4284662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81"/>
          <p:cNvSpPr txBox="1">
            <a:spLocks noGrp="1"/>
          </p:cNvSpPr>
          <p:nvPr>
            <p:ph type="body" idx="4"/>
          </p:nvPr>
        </p:nvSpPr>
        <p:spPr>
          <a:xfrm>
            <a:off x="5103813" y="2760663"/>
            <a:ext cx="4284662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81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81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4"/>
          <p:cNvSpPr txBox="1">
            <a:spLocks noGrp="1"/>
          </p:cNvSpPr>
          <p:nvPr>
            <p:ph type="title"/>
          </p:nvPr>
        </p:nvSpPr>
        <p:spPr>
          <a:xfrm rot="5400000">
            <a:off x="5678488" y="2862263"/>
            <a:ext cx="5516562" cy="226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4"/>
          <p:cNvSpPr txBox="1">
            <a:spLocks noGrp="1"/>
          </p:cNvSpPr>
          <p:nvPr>
            <p:ph type="body" idx="1"/>
          </p:nvPr>
        </p:nvSpPr>
        <p:spPr>
          <a:xfrm rot="5400000">
            <a:off x="1069182" y="670719"/>
            <a:ext cx="5516562" cy="664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2"/>
          <p:cNvSpPr txBox="1">
            <a:spLocks noGrp="1"/>
          </p:cNvSpPr>
          <p:nvPr>
            <p:ph type="title"/>
          </p:nvPr>
        </p:nvSpPr>
        <p:spPr>
          <a:xfrm>
            <a:off x="692150" y="401637"/>
            <a:ext cx="8688387" cy="14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82"/>
          <p:cNvSpPr txBox="1">
            <a:spLocks noGrp="1"/>
          </p:cNvSpPr>
          <p:nvPr>
            <p:ph type="body" idx="1"/>
          </p:nvPr>
        </p:nvSpPr>
        <p:spPr>
          <a:xfrm>
            <a:off x="692150" y="2012950"/>
            <a:ext cx="4267200" cy="479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82"/>
          <p:cNvSpPr txBox="1">
            <a:spLocks noGrp="1"/>
          </p:cNvSpPr>
          <p:nvPr>
            <p:ph type="body" idx="2"/>
          </p:nvPr>
        </p:nvSpPr>
        <p:spPr>
          <a:xfrm>
            <a:off x="5111750" y="2012950"/>
            <a:ext cx="4268788" cy="479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82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82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3"/>
          <p:cNvSpPr txBox="1"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3"/>
          <p:cNvSpPr txBox="1"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8" name="Google Shape;118;p83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3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5"/>
          <p:cNvSpPr txBox="1">
            <a:spLocks noGrp="1"/>
          </p:cNvSpPr>
          <p:nvPr>
            <p:ph type="title"/>
          </p:nvPr>
        </p:nvSpPr>
        <p:spPr>
          <a:xfrm>
            <a:off x="1258887" y="1236662"/>
            <a:ext cx="7554912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5"/>
          <p:cNvSpPr txBox="1">
            <a:spLocks noGrp="1"/>
          </p:cNvSpPr>
          <p:nvPr>
            <p:ph type="body" idx="1"/>
          </p:nvPr>
        </p:nvSpPr>
        <p:spPr>
          <a:xfrm rot="5400000">
            <a:off x="2543968" y="-272256"/>
            <a:ext cx="4984750" cy="906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6"/>
          <p:cNvSpPr txBox="1"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6"/>
          <p:cNvSpPr>
            <a:spLocks noGrp="1"/>
          </p:cNvSpPr>
          <p:nvPr>
            <p:ph type="pic" idx="2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86"/>
          <p:cNvSpPr txBox="1">
            <a:spLocks noGrp="1"/>
          </p:cNvSpPr>
          <p:nvPr>
            <p:ph type="body" idx="1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7"/>
          <p:cNvSpPr txBox="1"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7"/>
          <p:cNvSpPr txBox="1">
            <a:spLocks noGrp="1"/>
          </p:cNvSpPr>
          <p:nvPr>
            <p:ph type="body"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" name="Google Shape;33;p87"/>
          <p:cNvSpPr txBox="1">
            <a:spLocks noGrp="1"/>
          </p:cNvSpPr>
          <p:nvPr>
            <p:ph type="body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8"/>
          <p:cNvSpPr txBox="1">
            <a:spLocks noGrp="1"/>
          </p:cNvSpPr>
          <p:nvPr>
            <p:ph type="title"/>
          </p:nvPr>
        </p:nvSpPr>
        <p:spPr>
          <a:xfrm>
            <a:off x="1258887" y="1236662"/>
            <a:ext cx="7554912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9"/>
          <p:cNvSpPr txBox="1"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9"/>
          <p:cNvSpPr txBox="1"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b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9"/>
          <p:cNvSpPr txBox="1">
            <a:spLocks noGrp="1"/>
          </p:cNvSpPr>
          <p:nvPr>
            <p:ph type="body" idx="2"/>
          </p:nvPr>
        </p:nvSpPr>
        <p:spPr>
          <a:xfrm>
            <a:off x="693738" y="2760663"/>
            <a:ext cx="4265612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9"/>
          <p:cNvSpPr txBox="1">
            <a:spLocks noGrp="1"/>
          </p:cNvSpPr>
          <p:nvPr>
            <p:ph type="body" idx="3"/>
          </p:nvPr>
        </p:nvSpPr>
        <p:spPr>
          <a:xfrm>
            <a:off x="5103813" y="1852613"/>
            <a:ext cx="4284662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b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9"/>
          <p:cNvSpPr txBox="1">
            <a:spLocks noGrp="1"/>
          </p:cNvSpPr>
          <p:nvPr>
            <p:ph type="body" idx="4"/>
          </p:nvPr>
        </p:nvSpPr>
        <p:spPr>
          <a:xfrm>
            <a:off x="5103813" y="2760663"/>
            <a:ext cx="4284662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0"/>
          <p:cNvSpPr txBox="1">
            <a:spLocks noGrp="1"/>
          </p:cNvSpPr>
          <p:nvPr>
            <p:ph type="title"/>
          </p:nvPr>
        </p:nvSpPr>
        <p:spPr>
          <a:xfrm>
            <a:off x="1258887" y="1236662"/>
            <a:ext cx="7554912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0"/>
          <p:cNvSpPr txBox="1">
            <a:spLocks noGrp="1"/>
          </p:cNvSpPr>
          <p:nvPr>
            <p:ph type="body" idx="1"/>
          </p:nvPr>
        </p:nvSpPr>
        <p:spPr>
          <a:xfrm>
            <a:off x="503238" y="1768475"/>
            <a:ext cx="4456112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0"/>
          <p:cNvSpPr txBox="1">
            <a:spLocks noGrp="1"/>
          </p:cNvSpPr>
          <p:nvPr>
            <p:ph type="body" idx="2"/>
          </p:nvPr>
        </p:nvSpPr>
        <p:spPr>
          <a:xfrm>
            <a:off x="5111750" y="1768475"/>
            <a:ext cx="4457700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1"/>
          <p:cNvSpPr txBox="1"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1"/>
          <p:cNvSpPr txBox="1"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5"/>
          <p:cNvSpPr txBox="1">
            <a:spLocks noGrp="1"/>
          </p:cNvSpPr>
          <p:nvPr>
            <p:ph type="title"/>
          </p:nvPr>
        </p:nvSpPr>
        <p:spPr>
          <a:xfrm>
            <a:off x="1258887" y="1236662"/>
            <a:ext cx="7554912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5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6212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marR="0" lvl="0" indent="-2286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7"/>
          <p:cNvSpPr txBox="1">
            <a:spLocks noGrp="1"/>
          </p:cNvSpPr>
          <p:nvPr>
            <p:ph type="title"/>
          </p:nvPr>
        </p:nvSpPr>
        <p:spPr>
          <a:xfrm>
            <a:off x="692150" y="401637"/>
            <a:ext cx="8688387" cy="14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57"/>
          <p:cNvSpPr txBox="1">
            <a:spLocks noGrp="1"/>
          </p:cNvSpPr>
          <p:nvPr>
            <p:ph type="body" idx="1"/>
          </p:nvPr>
        </p:nvSpPr>
        <p:spPr>
          <a:xfrm>
            <a:off x="692150" y="2012950"/>
            <a:ext cx="8688387" cy="479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2286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57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57"/>
          <p:cNvSpPr txBox="1"/>
          <p:nvPr/>
        </p:nvSpPr>
        <p:spPr>
          <a:xfrm>
            <a:off x="3338512" y="7007225"/>
            <a:ext cx="3402012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57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"/>
          <p:cNvSpPr txBox="1"/>
          <p:nvPr/>
        </p:nvSpPr>
        <p:spPr>
          <a:xfrm>
            <a:off x="1620414" y="2400492"/>
            <a:ext cx="6824337" cy="232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9525" marR="0" lvl="0" algn="ctr" rtl="0">
              <a:lnSpc>
                <a:spcPts val="39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890"/>
            </a:pPr>
            <a:r>
              <a:rPr lang="en-CA" sz="3600" dirty="0" smtClean="0">
                <a:solidFill>
                  <a:srgbClr val="602465"/>
                </a:solidFill>
                <a:latin typeface="Choque Display SSi" panose="02020500000000000000" pitchFamily="18" charset="0"/>
                <a:ea typeface="Calibri"/>
                <a:cs typeface="Calibri"/>
                <a:sym typeface="Calibri"/>
              </a:rPr>
              <a:t>Band Members vs Citizens</a:t>
            </a:r>
            <a:r>
              <a:rPr lang="en-CA" sz="3600" dirty="0">
                <a:solidFill>
                  <a:srgbClr val="602465"/>
                </a:solidFill>
                <a:latin typeface="Choque Display SSi" panose="02020500000000000000" pitchFamily="18" charset="0"/>
                <a:ea typeface="Calibri"/>
                <a:cs typeface="Calibri"/>
                <a:sym typeface="Calibri"/>
              </a:rPr>
              <a:t/>
            </a:r>
            <a:br>
              <a:rPr lang="en-CA" sz="3600" dirty="0">
                <a:solidFill>
                  <a:srgbClr val="602465"/>
                </a:solidFill>
                <a:latin typeface="Choque Display SSi" panose="02020500000000000000" pitchFamily="18" charset="0"/>
                <a:ea typeface="Calibri"/>
                <a:cs typeface="Calibri"/>
                <a:sym typeface="Calibri"/>
              </a:rPr>
            </a:br>
            <a:r>
              <a:rPr lang="en-CA" sz="3600" i="0" u="none" strike="noStrike" cap="none" dirty="0" smtClean="0">
                <a:solidFill>
                  <a:srgbClr val="602465"/>
                </a:solidFill>
                <a:latin typeface="Choque Display SSi" panose="02020500000000000000" pitchFamily="18" charset="0"/>
                <a:ea typeface="Calibri"/>
                <a:cs typeface="Calibri"/>
                <a:sym typeface="Calibri"/>
              </a:rPr>
              <a:t>&amp;</a:t>
            </a:r>
          </a:p>
          <a:p>
            <a:pPr marR="0" lvl="0" algn="ctr" rtl="0">
              <a:lnSpc>
                <a:spcPts val="3900"/>
              </a:lnSpc>
              <a:spcAft>
                <a:spcPts val="0"/>
              </a:spcAft>
              <a:buClr>
                <a:srgbClr val="000000"/>
              </a:buClr>
              <a:buSzPts val="890"/>
            </a:pPr>
            <a:r>
              <a:rPr lang="en-CA" sz="3600" i="0" u="none" strike="noStrike" cap="none" dirty="0" smtClean="0">
                <a:solidFill>
                  <a:srgbClr val="602465"/>
                </a:solidFill>
                <a:latin typeface="Choque Display SSi" panose="02020500000000000000" pitchFamily="18" charset="0"/>
                <a:ea typeface="Calibri"/>
                <a:cs typeface="Calibri"/>
                <a:sym typeface="Calibri"/>
              </a:rPr>
              <a:t>Open vs Closed </a:t>
            </a:r>
          </a:p>
          <a:p>
            <a:pPr marR="0" lvl="0" algn="ctr" rtl="0">
              <a:lnSpc>
                <a:spcPts val="3900"/>
              </a:lnSpc>
              <a:spcAft>
                <a:spcPts val="0"/>
              </a:spcAft>
              <a:buClr>
                <a:srgbClr val="000000"/>
              </a:buClr>
              <a:buSzPts val="890"/>
            </a:pPr>
            <a:r>
              <a:rPr lang="en-CA" sz="3600" i="0" u="none" strike="noStrike" cap="none" dirty="0" smtClean="0">
                <a:solidFill>
                  <a:srgbClr val="602465"/>
                </a:solidFill>
                <a:latin typeface="Choque Display SSi" panose="02020500000000000000" pitchFamily="18" charset="0"/>
                <a:ea typeface="Calibri"/>
                <a:cs typeface="Calibri"/>
                <a:sym typeface="Calibri"/>
              </a:rPr>
              <a:t>Citizenship Laws </a:t>
            </a:r>
            <a:endParaRPr lang="en-CA" sz="3200" i="0" u="none" strike="noStrike" cap="none" dirty="0" smtClean="0">
              <a:solidFill>
                <a:srgbClr val="602465"/>
              </a:solidFill>
              <a:latin typeface="Choque Display SSi" panose="02020500000000000000" pitchFamily="18" charset="0"/>
              <a:ea typeface="Calibri"/>
              <a:cs typeface="Calibri"/>
              <a:sym typeface="Calibri"/>
            </a:endParaRPr>
          </a:p>
          <a:p>
            <a:pPr marL="215900" marR="0" lvl="0" indent="-206375" algn="l" rtl="0">
              <a:lnSpc>
                <a:spcPts val="13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890"/>
              <a:buFont typeface="Noto Sans Symbols"/>
              <a:buChar char="●"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r">
              <a:buSzPts val="2400"/>
            </a:pPr>
            <a:r>
              <a:rPr lang="en-CA" sz="2000" b="1" dirty="0" smtClean="0">
                <a:solidFill>
                  <a:srgbClr val="602465"/>
                </a:solidFill>
                <a:latin typeface="Helvetica" pitchFamily="2" charset="0"/>
              </a:rPr>
              <a:t>Leanna Farr </a:t>
            </a:r>
          </a:p>
          <a:p>
            <a:pPr lvl="0" algn="r">
              <a:buSzPts val="2400"/>
            </a:pPr>
            <a:r>
              <a:rPr lang="en-CA" sz="2000" b="1" dirty="0" smtClean="0">
                <a:solidFill>
                  <a:srgbClr val="602465"/>
                </a:solidFill>
                <a:latin typeface="Helvetica" pitchFamily="2" charset="0"/>
              </a:rPr>
              <a:t>Anishinabek </a:t>
            </a:r>
            <a:r>
              <a:rPr lang="en-CA" sz="2000" b="1" dirty="0">
                <a:solidFill>
                  <a:srgbClr val="602465"/>
                </a:solidFill>
                <a:latin typeface="Helvetica" pitchFamily="2" charset="0"/>
              </a:rPr>
              <a:t>Nation Legal Counsel </a:t>
            </a:r>
          </a:p>
          <a:p>
            <a:pPr marL="215900" marR="0" lvl="0" indent="-21272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272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377" y="525285"/>
            <a:ext cx="1638824" cy="16361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-1" y="6568650"/>
            <a:ext cx="10080625" cy="979633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0" name="TextBox 9"/>
          <p:cNvSpPr txBox="1"/>
          <p:nvPr/>
        </p:nvSpPr>
        <p:spPr>
          <a:xfrm>
            <a:off x="1385496" y="6777845"/>
            <a:ext cx="732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54"/>
          <p:cNvSpPr txBox="1">
            <a:spLocks noGrp="1"/>
          </p:cNvSpPr>
          <p:nvPr>
            <p:ph type="title"/>
          </p:nvPr>
        </p:nvSpPr>
        <p:spPr>
          <a:xfrm>
            <a:off x="2842052" y="2358826"/>
            <a:ext cx="4402695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i="0" u="none" dirty="0">
                <a:solidFill>
                  <a:srgbClr val="602465"/>
                </a:solidFill>
                <a:latin typeface="Choque Display SSi" panose="02020500000000000000" pitchFamily="18" charset="0"/>
                <a:ea typeface="Arial"/>
                <a:cs typeface="Arial"/>
                <a:sym typeface="Arial"/>
              </a:rPr>
              <a:t>Miigwech</a:t>
            </a:r>
            <a:endParaRPr sz="2800" dirty="0">
              <a:solidFill>
                <a:srgbClr val="602465"/>
              </a:solidFill>
              <a:latin typeface="Choque Display SSi" panose="02020500000000000000" pitchFamily="18" charset="0"/>
            </a:endParaRPr>
          </a:p>
        </p:txBody>
      </p:sp>
      <p:sp>
        <p:nvSpPr>
          <p:cNvPr id="1145" name="Google Shape;1145;p54"/>
          <p:cNvSpPr txBox="1"/>
          <p:nvPr/>
        </p:nvSpPr>
        <p:spPr>
          <a:xfrm>
            <a:off x="3039172" y="3209857"/>
            <a:ext cx="4016829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9825" rIns="90000" bIns="450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000" i="0" u="none" strike="noStrike" cap="none" dirty="0">
                <a:solidFill>
                  <a:srgbClr val="602465"/>
                </a:solidFill>
                <a:latin typeface="Choque Display SSi" panose="02020500000000000000" pitchFamily="18" charset="0"/>
                <a:sym typeface="Arial"/>
              </a:rPr>
              <a:t>Questions</a:t>
            </a:r>
            <a:r>
              <a:rPr lang="en-US" sz="4000" i="0" u="none" strike="noStrike" cap="none" dirty="0" smtClean="0">
                <a:solidFill>
                  <a:srgbClr val="602465"/>
                </a:solidFill>
                <a:latin typeface="Choque Display SSi" panose="02020500000000000000" pitchFamily="18" charset="0"/>
                <a:sym typeface="Arial"/>
              </a:rPr>
              <a:t>? </a:t>
            </a:r>
            <a:endParaRPr sz="2000" i="0" u="none" strike="noStrike" cap="none" dirty="0">
              <a:solidFill>
                <a:srgbClr val="602465"/>
              </a:solidFill>
              <a:latin typeface="Choque Display SSi" panose="02020500000000000000" pitchFamily="18" charset="0"/>
              <a:sym typeface="Arial"/>
            </a:endParaRPr>
          </a:p>
        </p:txBody>
      </p:sp>
      <p:pic>
        <p:nvPicPr>
          <p:cNvPr id="11" name="Google Shape;5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0" y="503237"/>
            <a:ext cx="966787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-1" y="6568650"/>
            <a:ext cx="10080625" cy="979633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3" name="TextBox 12"/>
          <p:cNvSpPr txBox="1"/>
          <p:nvPr/>
        </p:nvSpPr>
        <p:spPr>
          <a:xfrm>
            <a:off x="1385496" y="6777845"/>
            <a:ext cx="732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"/>
          <p:cNvSpPr txBox="1">
            <a:spLocks noGrp="1"/>
          </p:cNvSpPr>
          <p:nvPr>
            <p:ph type="title"/>
          </p:nvPr>
        </p:nvSpPr>
        <p:spPr>
          <a:xfrm>
            <a:off x="1686723" y="661987"/>
            <a:ext cx="6723062" cy="53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>
              <a:lnSpc>
                <a:spcPct val="90000"/>
              </a:lnSpc>
              <a:buSzPts val="2800"/>
            </a:pPr>
            <a:r>
              <a:rPr lang="en-US" sz="2800" dirty="0" smtClean="0">
                <a:solidFill>
                  <a:srgbClr val="602465"/>
                </a:solidFill>
                <a:latin typeface="Choque Display SSi" panose="02020500000000000000" pitchFamily="18" charset="0"/>
                <a:cs typeface="Arial"/>
                <a:sym typeface="Arial"/>
              </a:rPr>
              <a:t>Band Members vs Citizens</a:t>
            </a:r>
            <a:endParaRPr sz="2800" dirty="0">
              <a:solidFill>
                <a:srgbClr val="602465"/>
              </a:solidFill>
              <a:latin typeface="Choque Display SSi" panose="02020500000000000000" pitchFamily="18" charset="0"/>
            </a:endParaRPr>
          </a:p>
        </p:txBody>
      </p:sp>
      <p:sp>
        <p:nvSpPr>
          <p:cNvPr id="493" name="Google Shape;493;p3"/>
          <p:cNvSpPr txBox="1"/>
          <p:nvPr/>
        </p:nvSpPr>
        <p:spPr>
          <a:xfrm>
            <a:off x="847725" y="1918386"/>
            <a:ext cx="8693150" cy="484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9525" marR="0" lvl="0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890"/>
            </a:pPr>
            <a:r>
              <a:rPr lang="en-CA" sz="2000" b="1" dirty="0" smtClean="0">
                <a:solidFill>
                  <a:srgbClr val="602465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What is a </a:t>
            </a:r>
            <a:r>
              <a:rPr lang="en-CA" sz="2000" b="1" i="1" dirty="0" smtClean="0">
                <a:solidFill>
                  <a:srgbClr val="602465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Band</a:t>
            </a:r>
            <a:r>
              <a:rPr lang="en-CA" sz="2000" b="1" dirty="0">
                <a:solidFill>
                  <a:srgbClr val="602465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CA" sz="2000" b="1" dirty="0" smtClean="0">
                <a:solidFill>
                  <a:srgbClr val="602465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? </a:t>
            </a:r>
          </a:p>
          <a:p>
            <a:pPr marL="9525" lvl="0">
              <a:spcBef>
                <a:spcPts val="1500"/>
              </a:spcBef>
              <a:buSzPts val="890"/>
            </a:pPr>
            <a:r>
              <a:rPr lang="en-US" sz="2000" dirty="0" smtClean="0">
                <a:latin typeface="Helvetica" pitchFamily="2" charset="0"/>
                <a:ea typeface="Calibri"/>
                <a:cs typeface="Calibri"/>
                <a:sym typeface="Calibri"/>
              </a:rPr>
              <a:t>“Means </a:t>
            </a:r>
            <a:r>
              <a:rPr lang="en-US" sz="2000" dirty="0">
                <a:latin typeface="Helvetica" pitchFamily="2" charset="0"/>
                <a:ea typeface="Calibri"/>
                <a:cs typeface="Calibri"/>
                <a:sym typeface="Calibri"/>
              </a:rPr>
              <a:t>a body of </a:t>
            </a:r>
            <a:r>
              <a:rPr lang="en-US" sz="2000" dirty="0" smtClean="0">
                <a:latin typeface="Helvetica" pitchFamily="2" charset="0"/>
                <a:ea typeface="Calibri"/>
                <a:cs typeface="Calibri"/>
                <a:sym typeface="Calibri"/>
              </a:rPr>
              <a:t>Indians (a</a:t>
            </a:r>
            <a:r>
              <a:rPr lang="en-US" sz="2000" dirty="0">
                <a:latin typeface="Helvetica" pitchFamily="2" charset="0"/>
                <a:ea typeface="Calibri"/>
                <a:cs typeface="Calibri"/>
                <a:sym typeface="Calibri"/>
              </a:rPr>
              <a:t>) for whose use and benefit in common, lands, the legal title to which is vested in Her Majesty, have been set apart before, on or after September 4, </a:t>
            </a:r>
            <a:r>
              <a:rPr lang="en-US" sz="2000" dirty="0" smtClean="0">
                <a:latin typeface="Helvetica" pitchFamily="2" charset="0"/>
                <a:ea typeface="Calibri"/>
                <a:cs typeface="Calibri"/>
                <a:sym typeface="Calibri"/>
              </a:rPr>
              <a:t>1951, (b</a:t>
            </a:r>
            <a:r>
              <a:rPr lang="en-US" sz="2000" dirty="0">
                <a:latin typeface="Helvetica" pitchFamily="2" charset="0"/>
                <a:ea typeface="Calibri"/>
                <a:cs typeface="Calibri"/>
                <a:sym typeface="Calibri"/>
              </a:rPr>
              <a:t>) for whose use and benefit in common, moneys are held by Her Majesty, </a:t>
            </a:r>
            <a:r>
              <a:rPr lang="en-US" sz="2000" dirty="0" smtClean="0">
                <a:latin typeface="Helvetica" pitchFamily="2" charset="0"/>
                <a:ea typeface="Calibri"/>
                <a:cs typeface="Calibri"/>
                <a:sym typeface="Calibri"/>
              </a:rPr>
              <a:t>or (c</a:t>
            </a:r>
            <a:r>
              <a:rPr lang="en-US" sz="2000" dirty="0">
                <a:latin typeface="Helvetica" pitchFamily="2" charset="0"/>
                <a:ea typeface="Calibri"/>
                <a:cs typeface="Calibri"/>
                <a:sym typeface="Calibri"/>
              </a:rPr>
              <a:t>) declared by the Governor in Council to be a band for the purposes of this </a:t>
            </a:r>
            <a:r>
              <a:rPr lang="en-US" sz="2000" dirty="0" smtClean="0">
                <a:latin typeface="Helvetica" pitchFamily="2" charset="0"/>
                <a:ea typeface="Calibri"/>
                <a:cs typeface="Calibri"/>
                <a:sym typeface="Calibri"/>
              </a:rPr>
              <a:t>Act.” </a:t>
            </a:r>
            <a:r>
              <a:rPr lang="en-US" i="1" dirty="0" smtClean="0">
                <a:latin typeface="Helvetica" pitchFamily="2" charset="0"/>
                <a:ea typeface="Calibri"/>
                <a:cs typeface="Calibri"/>
                <a:sym typeface="Calibri"/>
              </a:rPr>
              <a:t>Indian Act</a:t>
            </a:r>
            <a:r>
              <a:rPr lang="en-US" dirty="0" smtClean="0">
                <a:latin typeface="Helvetica" pitchFamily="2" charset="0"/>
                <a:ea typeface="Calibri"/>
                <a:cs typeface="Calibri"/>
                <a:sym typeface="Calibri"/>
              </a:rPr>
              <a:t>, 1985</a:t>
            </a:r>
            <a:endParaRPr lang="en-CA" dirty="0" smtClean="0">
              <a:latin typeface="Helvetica" pitchFamily="2" charset="0"/>
              <a:ea typeface="Calibri"/>
              <a:cs typeface="Calibri"/>
              <a:sym typeface="Calibri"/>
            </a:endParaRPr>
          </a:p>
          <a:p>
            <a:pPr marL="9525" lvl="0">
              <a:spcBef>
                <a:spcPts val="1500"/>
              </a:spcBef>
              <a:buSzPts val="890"/>
            </a:pPr>
            <a:r>
              <a:rPr lang="en-US" sz="2000" dirty="0" smtClean="0">
                <a:latin typeface="Helvetica" pitchFamily="2" charset="0"/>
                <a:ea typeface="Calibri"/>
                <a:cs typeface="Calibri"/>
                <a:sym typeface="Calibri"/>
              </a:rPr>
              <a:t>“An </a:t>
            </a:r>
            <a:r>
              <a:rPr lang="en-US" sz="2000" dirty="0">
                <a:latin typeface="Helvetica" pitchFamily="2" charset="0"/>
                <a:ea typeface="Calibri"/>
                <a:cs typeface="Calibri"/>
                <a:sym typeface="Calibri"/>
              </a:rPr>
              <a:t>Indian band is defined as a body of Indians for whose collective use and benefit lands have been set apart or money is held by the Crown, or who have been declared to be a band for the purpose of the Indian </a:t>
            </a:r>
            <a:r>
              <a:rPr lang="en-US" sz="2000" dirty="0" smtClean="0">
                <a:latin typeface="Helvetica" pitchFamily="2" charset="0"/>
                <a:ea typeface="Calibri"/>
                <a:cs typeface="Calibri"/>
                <a:sym typeface="Calibri"/>
              </a:rPr>
              <a:t>Act.” </a:t>
            </a:r>
            <a:r>
              <a:rPr lang="en-US" i="1" dirty="0" smtClean="0">
                <a:latin typeface="Helvetica" pitchFamily="2" charset="0"/>
                <a:ea typeface="Calibri"/>
                <a:cs typeface="Calibri"/>
                <a:sym typeface="Calibri"/>
              </a:rPr>
              <a:t>Statistics Canada</a:t>
            </a:r>
            <a:endParaRPr lang="en-CA" i="1" dirty="0" smtClean="0">
              <a:latin typeface="Helvetica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0" y="503237"/>
            <a:ext cx="966787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-1" y="6568650"/>
            <a:ext cx="10080625" cy="979633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2" name="TextBox 11"/>
          <p:cNvSpPr txBox="1"/>
          <p:nvPr/>
        </p:nvSpPr>
        <p:spPr>
          <a:xfrm>
            <a:off x="1385496" y="6777845"/>
            <a:ext cx="732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19465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"/>
          <p:cNvSpPr txBox="1"/>
          <p:nvPr/>
        </p:nvSpPr>
        <p:spPr>
          <a:xfrm>
            <a:off x="856690" y="1912938"/>
            <a:ext cx="7928722" cy="484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9525" marR="0" lvl="0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890"/>
            </a:pPr>
            <a:r>
              <a:rPr lang="en-CA" sz="2000" b="1" dirty="0" smtClean="0">
                <a:solidFill>
                  <a:srgbClr val="602465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What is an </a:t>
            </a:r>
            <a:r>
              <a:rPr lang="en-CA" sz="2000" b="1" i="1" dirty="0" smtClean="0">
                <a:solidFill>
                  <a:srgbClr val="602465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Indian</a:t>
            </a:r>
            <a:r>
              <a:rPr lang="en-CA" sz="2000" b="1" dirty="0" smtClean="0">
                <a:solidFill>
                  <a:srgbClr val="602465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?</a:t>
            </a:r>
          </a:p>
          <a:p>
            <a:pPr marL="9525" lvl="0">
              <a:spcBef>
                <a:spcPts val="1500"/>
              </a:spcBef>
              <a:buSzPts val="890"/>
            </a:pPr>
            <a:r>
              <a:rPr lang="en-US" sz="2000" dirty="0" smtClean="0">
                <a:latin typeface="Helvetica" pitchFamily="2" charset="0"/>
                <a:ea typeface="Calibri"/>
                <a:cs typeface="Calibri"/>
                <a:sym typeface="Calibri"/>
              </a:rPr>
              <a:t>“Indian</a:t>
            </a:r>
            <a:r>
              <a:rPr lang="en-US" sz="2000" dirty="0"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latin typeface="Helvetica" pitchFamily="2" charset="0"/>
                <a:ea typeface="Calibri"/>
                <a:cs typeface="Calibri"/>
                <a:sym typeface="Calibri"/>
              </a:rPr>
              <a:t>means a person who pursuant to this Act is registered as an Indian or is entitled to be registered as an Indian.” </a:t>
            </a:r>
            <a:r>
              <a:rPr lang="en-US" i="1" dirty="0" smtClean="0">
                <a:latin typeface="Helvetica" pitchFamily="2" charset="0"/>
                <a:ea typeface="Calibri"/>
                <a:cs typeface="Calibri"/>
                <a:sym typeface="Calibri"/>
              </a:rPr>
              <a:t>Indian Act, 1985</a:t>
            </a:r>
          </a:p>
          <a:p>
            <a:pPr marL="9525" lvl="0" algn="ctr">
              <a:lnSpc>
                <a:spcPct val="90000"/>
              </a:lnSpc>
              <a:spcBef>
                <a:spcPts val="1500"/>
              </a:spcBef>
              <a:buSzPts val="890"/>
            </a:pPr>
            <a:endParaRPr lang="en-CA" sz="2000" dirty="0" smtClean="0">
              <a:latin typeface="Helvetica" pitchFamily="2" charset="0"/>
              <a:ea typeface="Calibri"/>
              <a:cs typeface="Calibri"/>
              <a:sym typeface="Calibri"/>
            </a:endParaRPr>
          </a:p>
          <a:p>
            <a:pPr marL="9525" lvl="0">
              <a:lnSpc>
                <a:spcPct val="90000"/>
              </a:lnSpc>
              <a:spcBef>
                <a:spcPts val="1500"/>
              </a:spcBef>
              <a:buSzPts val="890"/>
            </a:pPr>
            <a:r>
              <a:rPr lang="en-US" sz="2000" b="1" dirty="0" smtClean="0">
                <a:solidFill>
                  <a:srgbClr val="602465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What is a </a:t>
            </a:r>
            <a:r>
              <a:rPr lang="en-US" sz="2000" b="1" i="1" dirty="0" smtClean="0">
                <a:solidFill>
                  <a:srgbClr val="602465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Member of a </a:t>
            </a:r>
            <a:r>
              <a:rPr lang="en-US" sz="2000" b="1" i="1" dirty="0">
                <a:solidFill>
                  <a:srgbClr val="602465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B</a:t>
            </a:r>
            <a:r>
              <a:rPr lang="en-US" sz="2000" b="1" i="1" dirty="0" smtClean="0">
                <a:solidFill>
                  <a:srgbClr val="602465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and?</a:t>
            </a:r>
          </a:p>
          <a:p>
            <a:pPr marL="9525" lvl="0">
              <a:spcBef>
                <a:spcPts val="1500"/>
              </a:spcBef>
              <a:buSzPts val="890"/>
            </a:pPr>
            <a:r>
              <a:rPr lang="en-US" sz="2000" dirty="0" smtClean="0">
                <a:latin typeface="Helvetica" pitchFamily="2" charset="0"/>
                <a:ea typeface="Calibri"/>
                <a:cs typeface="Calibri"/>
                <a:sym typeface="Calibri"/>
              </a:rPr>
              <a:t>“Member of a band means </a:t>
            </a:r>
            <a:r>
              <a:rPr lang="en-US" sz="2000" dirty="0">
                <a:latin typeface="Helvetica" pitchFamily="2" charset="0"/>
                <a:ea typeface="Calibri"/>
                <a:cs typeface="Calibri"/>
                <a:sym typeface="Calibri"/>
              </a:rPr>
              <a:t>a person whose name appears on a Band List or who is entitled to have his name appear on a Band List.” </a:t>
            </a:r>
            <a:r>
              <a:rPr lang="en-US" i="1" dirty="0" smtClean="0">
                <a:latin typeface="Helvetica" pitchFamily="2" charset="0"/>
                <a:ea typeface="Calibri"/>
                <a:cs typeface="Calibri"/>
                <a:sym typeface="Calibri"/>
              </a:rPr>
              <a:t>Indian Act</a:t>
            </a:r>
            <a:r>
              <a:rPr lang="en-US" dirty="0" smtClean="0">
                <a:latin typeface="Helvetica" pitchFamily="2" charset="0"/>
                <a:ea typeface="Calibri"/>
                <a:cs typeface="Calibri"/>
                <a:sym typeface="Calibri"/>
              </a:rPr>
              <a:t>, 1985</a:t>
            </a:r>
            <a:endParaRPr lang="en-CA" dirty="0" smtClean="0">
              <a:latin typeface="Helvetica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0" y="503237"/>
            <a:ext cx="966787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92;p3"/>
          <p:cNvSpPr txBox="1">
            <a:spLocks noGrp="1"/>
          </p:cNvSpPr>
          <p:nvPr>
            <p:ph type="title"/>
          </p:nvPr>
        </p:nvSpPr>
        <p:spPr>
          <a:xfrm>
            <a:off x="1686723" y="661987"/>
            <a:ext cx="6723062" cy="53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>
              <a:lnSpc>
                <a:spcPct val="90000"/>
              </a:lnSpc>
              <a:buSzPts val="2800"/>
            </a:pPr>
            <a:r>
              <a:rPr lang="en-US" sz="2800" dirty="0" smtClean="0">
                <a:solidFill>
                  <a:srgbClr val="602465"/>
                </a:solidFill>
                <a:latin typeface="Choque Display SSi" panose="02020500000000000000" pitchFamily="18" charset="0"/>
                <a:cs typeface="Arial"/>
                <a:sym typeface="Arial"/>
              </a:rPr>
              <a:t>Band Members vs Citizens</a:t>
            </a:r>
            <a:endParaRPr sz="2800" dirty="0">
              <a:solidFill>
                <a:srgbClr val="602465"/>
              </a:solidFill>
              <a:latin typeface="Choque Display SSi" panose="02020500000000000000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6568650"/>
            <a:ext cx="10080625" cy="979633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2" name="TextBox 11"/>
          <p:cNvSpPr txBox="1"/>
          <p:nvPr/>
        </p:nvSpPr>
        <p:spPr>
          <a:xfrm>
            <a:off x="1385496" y="6777845"/>
            <a:ext cx="732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12678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"/>
          <p:cNvSpPr txBox="1"/>
          <p:nvPr/>
        </p:nvSpPr>
        <p:spPr>
          <a:xfrm>
            <a:off x="855963" y="1921176"/>
            <a:ext cx="8693150" cy="252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9525" marR="0" lvl="0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890"/>
            </a:pPr>
            <a:r>
              <a:rPr lang="en-CA" sz="2000" b="1" dirty="0" smtClean="0">
                <a:solidFill>
                  <a:srgbClr val="602465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What is a </a:t>
            </a:r>
            <a:r>
              <a:rPr lang="en-CA" sz="2000" b="1" i="1" dirty="0" smtClean="0">
                <a:solidFill>
                  <a:srgbClr val="602465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Citizen</a:t>
            </a:r>
            <a:r>
              <a:rPr lang="en-CA" sz="2000" b="1" dirty="0" smtClean="0">
                <a:solidFill>
                  <a:srgbClr val="602465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? </a:t>
            </a:r>
          </a:p>
          <a:p>
            <a:pPr marL="352425" lvl="0" indent="-342900">
              <a:lnSpc>
                <a:spcPct val="90000"/>
              </a:lnSpc>
              <a:spcBef>
                <a:spcPts val="1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ea typeface="Calibri"/>
                <a:cs typeface="Calibri"/>
                <a:sym typeface="Calibri"/>
              </a:rPr>
              <a:t>No definition in the </a:t>
            </a:r>
            <a:r>
              <a:rPr lang="en-US" sz="2000" i="1" dirty="0" smtClean="0">
                <a:latin typeface="Helvetica" pitchFamily="2" charset="0"/>
                <a:ea typeface="Calibri"/>
                <a:cs typeface="Calibri"/>
                <a:sym typeface="Calibri"/>
              </a:rPr>
              <a:t>Indian Act.</a:t>
            </a:r>
          </a:p>
          <a:p>
            <a:pPr marL="352425" lvl="0" indent="-342900">
              <a:lnSpc>
                <a:spcPct val="90000"/>
              </a:lnSpc>
              <a:spcBef>
                <a:spcPts val="1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Helvetica" pitchFamily="2" charset="0"/>
                <a:ea typeface="Calibri"/>
                <a:cs typeface="Calibri"/>
                <a:sym typeface="Calibri"/>
              </a:rPr>
              <a:t>Defined by the Nation. </a:t>
            </a:r>
          </a:p>
          <a:p>
            <a:pPr marL="352425" lvl="0" indent="-342900">
              <a:lnSpc>
                <a:spcPct val="90000"/>
              </a:lnSpc>
              <a:spcBef>
                <a:spcPts val="1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sz="2000" dirty="0" err="1" smtClean="0">
                <a:latin typeface="Helvetica" pitchFamily="2" charset="0"/>
                <a:ea typeface="Calibri"/>
                <a:cs typeface="Calibri"/>
                <a:sym typeface="Calibri"/>
              </a:rPr>
              <a:t>E</a:t>
            </a:r>
            <a:r>
              <a:rPr lang="en-CA" sz="2000" dirty="0" err="1">
                <a:latin typeface="Helvetica" pitchFamily="2" charset="0"/>
                <a:ea typeface="Calibri"/>
                <a:cs typeface="Calibri"/>
                <a:sym typeface="Calibri"/>
              </a:rPr>
              <a:t>g</a:t>
            </a:r>
            <a:r>
              <a:rPr lang="en-CA" sz="2000" dirty="0" smtClean="0">
                <a:latin typeface="Helvetica" pitchFamily="2" charset="0"/>
                <a:ea typeface="Calibri"/>
                <a:cs typeface="Calibri"/>
                <a:sym typeface="Calibri"/>
              </a:rPr>
              <a:t>. </a:t>
            </a:r>
            <a:r>
              <a:rPr lang="en-CA" sz="2000" dirty="0" err="1" smtClean="0">
                <a:latin typeface="Helvetica" pitchFamily="2" charset="0"/>
                <a:ea typeface="Calibri"/>
                <a:cs typeface="Calibri"/>
                <a:sym typeface="Calibri"/>
              </a:rPr>
              <a:t>E’Dbendaagziijig</a:t>
            </a:r>
            <a:r>
              <a:rPr lang="en-CA" sz="2000" dirty="0" smtClean="0">
                <a:latin typeface="Helvetica" pitchFamily="2" charset="0"/>
                <a:ea typeface="Calibri"/>
                <a:cs typeface="Calibri"/>
                <a:sym typeface="Calibri"/>
              </a:rPr>
              <a:t> – Those who belong.</a:t>
            </a:r>
            <a:endParaRPr lang="en-US" sz="2000" dirty="0" smtClean="0">
              <a:latin typeface="Helvetica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0" y="503237"/>
            <a:ext cx="966787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92;p3"/>
          <p:cNvSpPr txBox="1">
            <a:spLocks noGrp="1"/>
          </p:cNvSpPr>
          <p:nvPr>
            <p:ph type="title"/>
          </p:nvPr>
        </p:nvSpPr>
        <p:spPr>
          <a:xfrm>
            <a:off x="1686723" y="661987"/>
            <a:ext cx="6723062" cy="53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>
              <a:lnSpc>
                <a:spcPct val="90000"/>
              </a:lnSpc>
              <a:buSzPts val="2800"/>
            </a:pPr>
            <a:r>
              <a:rPr lang="en-US" sz="2800" dirty="0" smtClean="0">
                <a:solidFill>
                  <a:srgbClr val="602465"/>
                </a:solidFill>
                <a:latin typeface="Choque Display SSi" panose="02020500000000000000" pitchFamily="18" charset="0"/>
                <a:cs typeface="Arial"/>
                <a:sym typeface="Arial"/>
              </a:rPr>
              <a:t>Band Members vs Citizens</a:t>
            </a:r>
            <a:endParaRPr sz="2800" dirty="0">
              <a:solidFill>
                <a:srgbClr val="602465"/>
              </a:solidFill>
              <a:latin typeface="Choque Display SSi" panose="02020500000000000000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568650"/>
            <a:ext cx="10080625" cy="979633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3" name="TextBox 12"/>
          <p:cNvSpPr txBox="1"/>
          <p:nvPr/>
        </p:nvSpPr>
        <p:spPr>
          <a:xfrm>
            <a:off x="1385496" y="6777845"/>
            <a:ext cx="732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7179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725" y="1539881"/>
            <a:ext cx="4082864" cy="373057"/>
          </a:xfrm>
        </p:spPr>
        <p:txBody>
          <a:bodyPr/>
          <a:lstStyle/>
          <a:p>
            <a:pPr algn="ctr"/>
            <a:r>
              <a:rPr lang="en-CA" sz="2000" dirty="0" smtClean="0">
                <a:solidFill>
                  <a:srgbClr val="602465"/>
                </a:solidFill>
                <a:latin typeface="Helvetica" pitchFamily="2" charset="0"/>
              </a:rPr>
              <a:t>Indian Status &amp; Band Member   </a:t>
            </a:r>
            <a:endParaRPr lang="en-CA" sz="2000" dirty="0">
              <a:solidFill>
                <a:srgbClr val="602465"/>
              </a:solidFill>
              <a:latin typeface="Helvetica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33147" y="1931173"/>
            <a:ext cx="4706118" cy="4351791"/>
          </a:xfrm>
        </p:spPr>
        <p:txBody>
          <a:bodyPr/>
          <a:lstStyle/>
          <a:p>
            <a:pPr marL="6858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Helvetica" pitchFamily="2" charset="0"/>
              </a:rPr>
              <a:t>Founded and defined by the </a:t>
            </a:r>
            <a:r>
              <a:rPr lang="en-CA" sz="1800" i="1" dirty="0" smtClean="0">
                <a:latin typeface="Helvetica" pitchFamily="2" charset="0"/>
              </a:rPr>
              <a:t>Indian Act</a:t>
            </a:r>
            <a:r>
              <a:rPr lang="en-CA" sz="1800" dirty="0" smtClean="0">
                <a:latin typeface="Helvetica" pitchFamily="2" charset="0"/>
              </a:rPr>
              <a:t> &amp; Government of Canada. </a:t>
            </a:r>
          </a:p>
          <a:p>
            <a:pPr marL="6858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Helvetica" pitchFamily="2" charset="0"/>
              </a:rPr>
              <a:t>Terminology connotes – Racist &amp; arbitrary language &amp; belonging to a club or group. </a:t>
            </a:r>
          </a:p>
          <a:p>
            <a:pPr marL="6858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i="1" dirty="0" smtClean="0">
                <a:latin typeface="Helvetica" pitchFamily="2" charset="0"/>
              </a:rPr>
              <a:t>Indian Act </a:t>
            </a:r>
            <a:r>
              <a:rPr lang="en-CA" sz="1800" dirty="0" smtClean="0">
                <a:latin typeface="Helvetica" pitchFamily="2" charset="0"/>
              </a:rPr>
              <a:t>criteria - Narrow, limiting and exclusionary. </a:t>
            </a:r>
          </a:p>
          <a:p>
            <a:pPr marL="6858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Helvetica" pitchFamily="2" charset="0"/>
              </a:rPr>
              <a:t>Indian Act relies primarily on decent-based criteria only. </a:t>
            </a:r>
          </a:p>
          <a:p>
            <a:pPr marL="6858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Helvetica" pitchFamily="2" charset="0"/>
              </a:rPr>
              <a:t>Rigid cut-off rules. </a:t>
            </a:r>
          </a:p>
          <a:p>
            <a:pPr marL="6858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Helvetica" pitchFamily="2" charset="0"/>
              </a:rPr>
              <a:t>Perpetuates colonial notions of race and fails to respond to the needs of “bi-racial” or “multi-racial” children. </a:t>
            </a:r>
            <a:endParaRPr lang="en-CA" sz="1800" dirty="0">
              <a:latin typeface="Helvetica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6585358" y="1498692"/>
            <a:ext cx="1955924" cy="414246"/>
          </a:xfrm>
        </p:spPr>
        <p:txBody>
          <a:bodyPr/>
          <a:lstStyle/>
          <a:p>
            <a:pPr algn="ctr"/>
            <a:r>
              <a:rPr lang="en-CA" sz="2000" dirty="0" smtClean="0">
                <a:solidFill>
                  <a:srgbClr val="602465"/>
                </a:solidFill>
                <a:latin typeface="Helvetica" pitchFamily="2" charset="0"/>
              </a:rPr>
              <a:t>Citizen</a:t>
            </a:r>
            <a:endParaRPr lang="en-CA" sz="2000" dirty="0">
              <a:solidFill>
                <a:srgbClr val="602465"/>
              </a:solidFill>
              <a:latin typeface="Helvetica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5362832" y="1912938"/>
            <a:ext cx="4382531" cy="4351791"/>
          </a:xfrm>
        </p:spPr>
        <p:txBody>
          <a:bodyPr/>
          <a:lstStyle/>
          <a:p>
            <a:pPr marL="6858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Helvetica" pitchFamily="2" charset="0"/>
              </a:rPr>
              <a:t>Founded and defined by the Nation. </a:t>
            </a:r>
          </a:p>
          <a:p>
            <a:pPr marL="6858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Helvetica" pitchFamily="2" charset="0"/>
              </a:rPr>
              <a:t>Terminology connotes - Belonging to a Nation or a country.  </a:t>
            </a:r>
          </a:p>
          <a:p>
            <a:pPr marL="6858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Helvetica" pitchFamily="2" charset="0"/>
              </a:rPr>
              <a:t>Nation’s criteria – Can be as broad and inclusive as the Nation wishes. </a:t>
            </a:r>
          </a:p>
          <a:p>
            <a:pPr marL="6858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Helvetica" pitchFamily="2" charset="0"/>
              </a:rPr>
              <a:t>Can be more about connections and relationships to a Nation’s families, </a:t>
            </a:r>
            <a:r>
              <a:rPr lang="en-CA" sz="1800" dirty="0" err="1" smtClean="0">
                <a:latin typeface="Helvetica" pitchFamily="2" charset="0"/>
              </a:rPr>
              <a:t>dodem</a:t>
            </a:r>
            <a:r>
              <a:rPr lang="en-CA" sz="1800" dirty="0" smtClean="0">
                <a:latin typeface="Helvetica" pitchFamily="2" charset="0"/>
              </a:rPr>
              <a:t>, language, culture, land, community, histories and laws.</a:t>
            </a:r>
          </a:p>
          <a:p>
            <a:pPr marL="6858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Helvetica" pitchFamily="2" charset="0"/>
              </a:rPr>
              <a:t>Nation determines the cut-off rules, if any.</a:t>
            </a:r>
            <a:endParaRPr lang="en-CA" sz="1800" dirty="0">
              <a:latin typeface="Helvetica" pitchFamily="2" charset="0"/>
            </a:endParaRPr>
          </a:p>
        </p:txBody>
      </p:sp>
      <p:sp>
        <p:nvSpPr>
          <p:cNvPr id="11" name="Google Shape;492;p3"/>
          <p:cNvSpPr txBox="1">
            <a:spLocks noGrp="1"/>
          </p:cNvSpPr>
          <p:nvPr>
            <p:ph type="title"/>
          </p:nvPr>
        </p:nvSpPr>
        <p:spPr>
          <a:xfrm>
            <a:off x="1686723" y="661987"/>
            <a:ext cx="6723062" cy="53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>
              <a:lnSpc>
                <a:spcPct val="90000"/>
              </a:lnSpc>
              <a:buSzPts val="2800"/>
            </a:pPr>
            <a:r>
              <a:rPr lang="en-US" sz="2800" dirty="0" smtClean="0">
                <a:solidFill>
                  <a:srgbClr val="602465"/>
                </a:solidFill>
                <a:latin typeface="Choque Display SSi" panose="02020500000000000000" pitchFamily="18" charset="0"/>
                <a:cs typeface="Arial"/>
                <a:sym typeface="Arial"/>
              </a:rPr>
              <a:t>Band Members vs Citizens</a:t>
            </a:r>
            <a:endParaRPr sz="2800" dirty="0">
              <a:solidFill>
                <a:srgbClr val="602465"/>
              </a:solidFill>
              <a:latin typeface="Choque Display SSi" panose="02020500000000000000" pitchFamily="18" charset="0"/>
            </a:endParaRPr>
          </a:p>
        </p:txBody>
      </p:sp>
      <p:pic>
        <p:nvPicPr>
          <p:cNvPr id="12" name="Google Shape;50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6100" y="503237"/>
            <a:ext cx="966787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-1" y="6568650"/>
            <a:ext cx="10080625" cy="979633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0" name="TextBox 9"/>
          <p:cNvSpPr txBox="1"/>
          <p:nvPr/>
        </p:nvSpPr>
        <p:spPr>
          <a:xfrm>
            <a:off x="1385496" y="6777845"/>
            <a:ext cx="732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8577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"/>
          <p:cNvSpPr txBox="1"/>
          <p:nvPr/>
        </p:nvSpPr>
        <p:spPr>
          <a:xfrm>
            <a:off x="852677" y="1921778"/>
            <a:ext cx="8341657" cy="326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spcBef>
                <a:spcPts val="1400"/>
              </a:spcBef>
              <a:buSzPts val="2800"/>
            </a:pPr>
            <a:r>
              <a:rPr lang="en-US" sz="2000" dirty="0">
                <a:latin typeface="Helvetica" pitchFamily="2" charset="0"/>
                <a:ea typeface="Calibri"/>
                <a:cs typeface="Calibri"/>
                <a:sym typeface="Calibri"/>
              </a:rPr>
              <a:t>“</a:t>
            </a:r>
            <a:r>
              <a:rPr lang="en-US" sz="2000" i="1" dirty="0">
                <a:latin typeface="Helvetica" pitchFamily="2" charset="0"/>
                <a:ea typeface="Calibri"/>
                <a:cs typeface="Calibri"/>
                <a:sym typeface="Calibri"/>
              </a:rPr>
              <a:t>Indian Act </a:t>
            </a:r>
            <a:r>
              <a:rPr lang="en-US" sz="2000" dirty="0">
                <a:latin typeface="Helvetica" pitchFamily="2" charset="0"/>
                <a:ea typeface="Calibri"/>
                <a:cs typeface="Calibri"/>
                <a:sym typeface="Calibri"/>
              </a:rPr>
              <a:t>system leads over time to an escalating separation of Indian status from connectedness to the group identity of band or First Nation</a:t>
            </a:r>
            <a:r>
              <a:rPr lang="en-US" sz="2000" dirty="0" smtClean="0">
                <a:latin typeface="Helvetica" pitchFamily="2" charset="0"/>
                <a:ea typeface="Calibri"/>
                <a:cs typeface="Calibri"/>
                <a:sym typeface="Calibri"/>
              </a:rPr>
              <a:t>… separating </a:t>
            </a:r>
            <a:r>
              <a:rPr lang="en-US" sz="2000" dirty="0">
                <a:latin typeface="Helvetica" pitchFamily="2" charset="0"/>
                <a:ea typeface="Calibri"/>
                <a:cs typeface="Calibri"/>
                <a:sym typeface="Calibri"/>
              </a:rPr>
              <a:t>the determination of “Indian” identity from connection to First Nation land rights.” – </a:t>
            </a:r>
            <a:r>
              <a:rPr lang="en-US" i="1" dirty="0">
                <a:latin typeface="Helvetica" pitchFamily="2" charset="0"/>
                <a:ea typeface="Calibri"/>
                <a:cs typeface="Calibri"/>
                <a:sym typeface="Calibri"/>
              </a:rPr>
              <a:t>Jerry White et al, 2007</a:t>
            </a:r>
          </a:p>
        </p:txBody>
      </p:sp>
      <p:pic>
        <p:nvPicPr>
          <p:cNvPr id="500" name="Google Shape;5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0" y="503237"/>
            <a:ext cx="966787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-1" y="6568650"/>
            <a:ext cx="10080625" cy="979633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1" name="TextBox 10"/>
          <p:cNvSpPr txBox="1"/>
          <p:nvPr/>
        </p:nvSpPr>
        <p:spPr>
          <a:xfrm>
            <a:off x="1385496" y="6777845"/>
            <a:ext cx="732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21474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"/>
          <p:cNvSpPr txBox="1">
            <a:spLocks noGrp="1"/>
          </p:cNvSpPr>
          <p:nvPr>
            <p:ph type="title"/>
          </p:nvPr>
        </p:nvSpPr>
        <p:spPr>
          <a:xfrm>
            <a:off x="1147600" y="374985"/>
            <a:ext cx="7789182" cy="112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>
              <a:lnSpc>
                <a:spcPts val="2900"/>
              </a:lnSpc>
              <a:buSzPts val="2800"/>
            </a:pPr>
            <a:r>
              <a:rPr lang="en-US" sz="2800" i="1" dirty="0" smtClean="0">
                <a:solidFill>
                  <a:srgbClr val="602465"/>
                </a:solidFill>
                <a:latin typeface="Choque Display SSi" panose="02020500000000000000" pitchFamily="18" charset="0"/>
                <a:cs typeface="Arial"/>
                <a:sym typeface="Arial"/>
              </a:rPr>
              <a:t>Indian Act  </a:t>
            </a:r>
            <a:br>
              <a:rPr lang="en-US" sz="2800" i="1" dirty="0" smtClean="0">
                <a:solidFill>
                  <a:srgbClr val="602465"/>
                </a:solidFill>
                <a:latin typeface="Choque Display SSi" panose="02020500000000000000" pitchFamily="18" charset="0"/>
                <a:cs typeface="Arial"/>
                <a:sym typeface="Arial"/>
              </a:rPr>
            </a:br>
            <a:r>
              <a:rPr lang="en-US" sz="2800" dirty="0" smtClean="0">
                <a:solidFill>
                  <a:srgbClr val="602465"/>
                </a:solidFill>
                <a:latin typeface="Choque Display SSi" panose="02020500000000000000" pitchFamily="18" charset="0"/>
                <a:cs typeface="Arial"/>
                <a:sym typeface="Arial"/>
              </a:rPr>
              <a:t>Membership &amp; Citizenship </a:t>
            </a:r>
            <a:br>
              <a:rPr lang="en-US" sz="2800" dirty="0" smtClean="0">
                <a:solidFill>
                  <a:srgbClr val="602465"/>
                </a:solidFill>
                <a:latin typeface="Choque Display SSi" panose="02020500000000000000" pitchFamily="18" charset="0"/>
                <a:cs typeface="Arial"/>
                <a:sym typeface="Arial"/>
              </a:rPr>
            </a:br>
            <a:r>
              <a:rPr lang="en-US" sz="2800" dirty="0" smtClean="0">
                <a:solidFill>
                  <a:srgbClr val="602465"/>
                </a:solidFill>
                <a:latin typeface="Choque Display SSi" panose="02020500000000000000" pitchFamily="18" charset="0"/>
                <a:cs typeface="Arial"/>
                <a:sym typeface="Arial"/>
              </a:rPr>
              <a:t>in Canada </a:t>
            </a:r>
            <a:endParaRPr sz="2800" dirty="0">
              <a:solidFill>
                <a:srgbClr val="602465"/>
              </a:solidFill>
              <a:latin typeface="Choque Display SSi" panose="02020500000000000000" pitchFamily="18" charset="0"/>
            </a:endParaRPr>
          </a:p>
        </p:txBody>
      </p:sp>
      <p:sp>
        <p:nvSpPr>
          <p:cNvPr id="493" name="Google Shape;493;p3"/>
          <p:cNvSpPr txBox="1"/>
          <p:nvPr/>
        </p:nvSpPr>
        <p:spPr>
          <a:xfrm>
            <a:off x="1096826" y="1450586"/>
            <a:ext cx="7885812" cy="9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9525" marR="0" lvl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890"/>
            </a:pPr>
            <a:r>
              <a:rPr lang="en-CA" sz="2000" b="1" dirty="0" smtClean="0">
                <a:solidFill>
                  <a:srgbClr val="602465"/>
                </a:solidFill>
                <a:latin typeface="Helvetica" pitchFamily="2" charset="0"/>
              </a:rPr>
              <a:t>Three</a:t>
            </a:r>
            <a:r>
              <a:rPr lang="en-CA" sz="2000" b="1" i="0" u="none" strike="noStrike" cap="none" dirty="0" smtClean="0">
                <a:solidFill>
                  <a:srgbClr val="602465"/>
                </a:solidFill>
                <a:latin typeface="Helvetica" pitchFamily="2" charset="0"/>
                <a:sym typeface="Arial"/>
              </a:rPr>
              <a:t> main avenues for Band Membership, Indian Status </a:t>
            </a:r>
            <a:r>
              <a:rPr lang="en-CA" sz="2000" b="1" dirty="0">
                <a:solidFill>
                  <a:srgbClr val="602465"/>
                </a:solidFill>
                <a:latin typeface="Helvetica" pitchFamily="2" charset="0"/>
              </a:rPr>
              <a:t/>
            </a:r>
            <a:br>
              <a:rPr lang="en-CA" sz="2000" b="1" dirty="0">
                <a:solidFill>
                  <a:srgbClr val="602465"/>
                </a:solidFill>
                <a:latin typeface="Helvetica" pitchFamily="2" charset="0"/>
              </a:rPr>
            </a:br>
            <a:r>
              <a:rPr lang="en-CA" sz="2000" b="1" i="0" u="none" strike="noStrike" cap="none" dirty="0" smtClean="0">
                <a:solidFill>
                  <a:srgbClr val="602465"/>
                </a:solidFill>
                <a:latin typeface="Helvetica" pitchFamily="2" charset="0"/>
                <a:sym typeface="Arial"/>
              </a:rPr>
              <a:t>and First Nation/Indigenous Citizenship in Canada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0" y="503237"/>
            <a:ext cx="966787" cy="965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41887"/>
              </p:ext>
            </p:extLst>
          </p:nvPr>
        </p:nvGraphicFramePr>
        <p:xfrm>
          <a:off x="1174378" y="2442069"/>
          <a:ext cx="7772976" cy="3205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022">
                  <a:extLst>
                    <a:ext uri="{9D8B030D-6E8A-4147-A177-3AD203B41FA5}">
                      <a16:colId xmlns:a16="http://schemas.microsoft.com/office/drawing/2014/main" val="4029168417"/>
                    </a:ext>
                  </a:extLst>
                </a:gridCol>
                <a:gridCol w="3905954">
                  <a:extLst>
                    <a:ext uri="{9D8B030D-6E8A-4147-A177-3AD203B41FA5}">
                      <a16:colId xmlns:a16="http://schemas.microsoft.com/office/drawing/2014/main" val="2161727791"/>
                    </a:ext>
                  </a:extLst>
                </a:gridCol>
              </a:tblGrid>
              <a:tr h="1030107">
                <a:tc>
                  <a:txBody>
                    <a:bodyPr/>
                    <a:lstStyle/>
                    <a:p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Indian Registry </a:t>
                      </a:r>
                    </a:p>
                    <a:p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(s. 11 </a:t>
                      </a:r>
                      <a:r>
                        <a:rPr lang="en-CA" sz="2000" b="0" i="1" baseline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Indian Act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) </a:t>
                      </a:r>
                      <a:endParaRPr lang="en-CA" sz="2000" b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Strictly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governed by the r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egistration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and rules via the </a:t>
                      </a:r>
                      <a:r>
                        <a:rPr lang="en-CA" sz="2000" b="0" i="1" baseline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Indian Act.</a:t>
                      </a:r>
                      <a:endParaRPr lang="en-CA" sz="2000" b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85290"/>
                  </a:ext>
                </a:extLst>
              </a:tr>
              <a:tr h="1337602">
                <a:tc>
                  <a:txBody>
                    <a:bodyPr/>
                    <a:lstStyle/>
                    <a:p>
                      <a:r>
                        <a:rPr lang="en-CA" sz="2000" b="0" i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Membership Codes </a:t>
                      </a:r>
                    </a:p>
                    <a:p>
                      <a:r>
                        <a:rPr lang="en-CA" sz="2000" b="0" i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(s. 10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Indian Act</a:t>
                      </a:r>
                      <a:r>
                        <a:rPr lang="en-CA" sz="2000" b="0" i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) </a:t>
                      </a:r>
                      <a:endParaRPr lang="en-CA" sz="20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More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flexibility &amp; control to the nation however, ratification threshold is very difficult &amp; requires Minister approval.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275400"/>
                  </a:ext>
                </a:extLst>
              </a:tr>
              <a:tr h="837986"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Self-Government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Agreements </a:t>
                      </a:r>
                    </a:p>
                    <a:p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Not under the </a:t>
                      </a:r>
                      <a:r>
                        <a:rPr lang="en-CA" sz="2000" b="0" i="1" baseline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Indian Act.</a:t>
                      </a:r>
                      <a:endParaRPr lang="en-CA" sz="2000" b="0" i="1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Most flexibility.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N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ation-to-Nation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negotiations. </a:t>
                      </a:r>
                      <a:endParaRPr lang="en-CA" sz="2000" b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616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-1" y="6568650"/>
            <a:ext cx="10080625" cy="979633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3" name="TextBox 12"/>
          <p:cNvSpPr txBox="1"/>
          <p:nvPr/>
        </p:nvSpPr>
        <p:spPr>
          <a:xfrm>
            <a:off x="1385496" y="6777845"/>
            <a:ext cx="732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35354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"/>
          <p:cNvSpPr txBox="1">
            <a:spLocks noGrp="1"/>
          </p:cNvSpPr>
          <p:nvPr>
            <p:ph type="title"/>
          </p:nvPr>
        </p:nvSpPr>
        <p:spPr>
          <a:xfrm>
            <a:off x="1686719" y="596083"/>
            <a:ext cx="672306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>
              <a:lnSpc>
                <a:spcPct val="90000"/>
              </a:lnSpc>
              <a:buSzPts val="2800"/>
            </a:pPr>
            <a:r>
              <a:rPr lang="en-US" sz="2800" dirty="0" smtClean="0">
                <a:solidFill>
                  <a:srgbClr val="602465"/>
                </a:solidFill>
                <a:latin typeface="Choque Display SSi" panose="02020500000000000000" pitchFamily="18" charset="0"/>
                <a:ea typeface="Arial"/>
                <a:cs typeface="Arial"/>
                <a:sym typeface="Arial"/>
              </a:rPr>
              <a:t>Getting </a:t>
            </a:r>
            <a:r>
              <a:rPr lang="en-US" sz="2800" dirty="0">
                <a:solidFill>
                  <a:srgbClr val="602465"/>
                </a:solidFill>
                <a:latin typeface="Choque Display SSi" panose="02020500000000000000" pitchFamily="18" charset="0"/>
                <a:ea typeface="Arial"/>
                <a:cs typeface="Arial"/>
                <a:sym typeface="Arial"/>
              </a:rPr>
              <a:t>O</a:t>
            </a:r>
            <a:r>
              <a:rPr lang="en-US" sz="2800" dirty="0" smtClean="0">
                <a:solidFill>
                  <a:srgbClr val="602465"/>
                </a:solidFill>
                <a:latin typeface="Choque Display SSi" panose="02020500000000000000" pitchFamily="18" charset="0"/>
                <a:ea typeface="Arial"/>
                <a:cs typeface="Arial"/>
                <a:sym typeface="Arial"/>
              </a:rPr>
              <a:t>ut </a:t>
            </a:r>
            <a:r>
              <a:rPr lang="en-US" sz="2800" dirty="0">
                <a:solidFill>
                  <a:srgbClr val="602465"/>
                </a:solidFill>
                <a:latin typeface="Choque Display SSi" panose="02020500000000000000" pitchFamily="18" charset="0"/>
                <a:ea typeface="Arial"/>
                <a:cs typeface="Arial"/>
                <a:sym typeface="Arial"/>
              </a:rPr>
              <a:t>of the </a:t>
            </a:r>
            <a:r>
              <a:rPr lang="en-US" sz="2800" dirty="0" smtClean="0">
                <a:solidFill>
                  <a:srgbClr val="602465"/>
                </a:solidFill>
                <a:latin typeface="Choque Display SSi" panose="02020500000000000000" pitchFamily="18" charset="0"/>
                <a:ea typeface="Arial"/>
                <a:cs typeface="Arial"/>
                <a:sym typeface="Arial"/>
              </a:rPr>
              <a:t>Business </a:t>
            </a:r>
            <a:r>
              <a:rPr lang="en-US" sz="2800" dirty="0">
                <a:solidFill>
                  <a:srgbClr val="602465"/>
                </a:solidFill>
                <a:latin typeface="Choque Display SSi" panose="02020500000000000000" pitchFamily="18" charset="0"/>
                <a:ea typeface="Arial"/>
                <a:cs typeface="Arial"/>
                <a:sym typeface="Arial"/>
              </a:rPr>
              <a:t>of Indian </a:t>
            </a:r>
            <a:r>
              <a:rPr lang="en-US" sz="2800" dirty="0" smtClean="0">
                <a:solidFill>
                  <a:srgbClr val="602465"/>
                </a:solidFill>
                <a:latin typeface="Choque Display SSi" panose="02020500000000000000" pitchFamily="18" charset="0"/>
                <a:ea typeface="Arial"/>
                <a:cs typeface="Arial"/>
                <a:sym typeface="Arial"/>
              </a:rPr>
              <a:t>Registration - Canada</a:t>
            </a:r>
            <a:endParaRPr dirty="0">
              <a:solidFill>
                <a:srgbClr val="602465"/>
              </a:solidFill>
              <a:latin typeface="Choque Display SSi" panose="02020500000000000000" pitchFamily="18" charset="0"/>
            </a:endParaRPr>
          </a:p>
        </p:txBody>
      </p:sp>
      <p:sp>
        <p:nvSpPr>
          <p:cNvPr id="493" name="Google Shape;493;p3"/>
          <p:cNvSpPr txBox="1"/>
          <p:nvPr/>
        </p:nvSpPr>
        <p:spPr>
          <a:xfrm>
            <a:off x="847725" y="1912938"/>
            <a:ext cx="8395240" cy="458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9525" marR="0" lvl="0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890"/>
            </a:pPr>
            <a:r>
              <a:rPr lang="en-CA" sz="2000" b="1" dirty="0" smtClean="0">
                <a:solidFill>
                  <a:srgbClr val="602465"/>
                </a:solidFill>
                <a:latin typeface="Helvetica" pitchFamily="2" charset="0"/>
                <a:cs typeface="Calibri" panose="020F0502020204030204" pitchFamily="34" charset="0"/>
              </a:rPr>
              <a:t>Self-Government Agreements: </a:t>
            </a:r>
            <a:endParaRPr lang="en-CA" sz="2000" b="1" i="0" u="none" strike="noStrike" cap="none" dirty="0" smtClean="0">
              <a:solidFill>
                <a:srgbClr val="602465"/>
              </a:solidFill>
              <a:latin typeface="Helvetica" pitchFamily="2" charset="0"/>
              <a:cs typeface="Calibri" panose="020F0502020204030204" pitchFamily="34" charset="0"/>
              <a:sym typeface="Arial"/>
            </a:endParaRPr>
          </a:p>
          <a:p>
            <a:pPr marL="215900" lvl="3" indent="-20637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890"/>
              <a:buFont typeface="Noto Sans Symbols"/>
              <a:buChar char="●"/>
            </a:pPr>
            <a:r>
              <a:rPr lang="en-CA" sz="2000" b="0" i="0" u="none" strike="noStrike" cap="none" dirty="0" smtClean="0">
                <a:solidFill>
                  <a:srgbClr val="000000"/>
                </a:solidFill>
                <a:latin typeface="Helvetica" pitchFamily="2" charset="0"/>
                <a:cs typeface="Calibri" panose="020F0502020204030204" pitchFamily="34" charset="0"/>
                <a:sym typeface="Arial"/>
              </a:rPr>
              <a:t>Citizenship Laws – E’Dbendaagzijig </a:t>
            </a:r>
          </a:p>
          <a:p>
            <a:pPr marL="215900" lvl="3" indent="-20637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890"/>
              <a:buFont typeface="Noto Sans Symbols"/>
              <a:buChar char="●"/>
            </a:pPr>
            <a:r>
              <a:rPr lang="en-CA" sz="2000" dirty="0">
                <a:latin typeface="Helvetica" pitchFamily="2" charset="0"/>
                <a:cs typeface="Calibri" panose="020F0502020204030204" pitchFamily="34" charset="0"/>
              </a:rPr>
              <a:t>AN </a:t>
            </a:r>
            <a:r>
              <a:rPr lang="en-CA" sz="2000" dirty="0" smtClean="0">
                <a:latin typeface="Helvetica" pitchFamily="2" charset="0"/>
                <a:cs typeface="Calibri" panose="020F0502020204030204" pitchFamily="34" charset="0"/>
              </a:rPr>
              <a:t>Child Well-Being Law </a:t>
            </a:r>
            <a:endParaRPr lang="en-CA" sz="2000" dirty="0">
              <a:latin typeface="Helvetica" pitchFamily="2" charset="0"/>
              <a:cs typeface="Calibri" panose="020F0502020204030204" pitchFamily="34" charset="0"/>
            </a:endParaRPr>
          </a:p>
          <a:p>
            <a:pPr marL="215900" lvl="3" indent="-20637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890"/>
              <a:buFont typeface="Noto Sans Symbols"/>
              <a:buChar char="●"/>
            </a:pPr>
            <a:r>
              <a:rPr lang="en-CA" sz="2000" dirty="0">
                <a:latin typeface="Helvetica" pitchFamily="2" charset="0"/>
                <a:cs typeface="Calibri" panose="020F0502020204030204" pitchFamily="34" charset="0"/>
              </a:rPr>
              <a:t>AN Education </a:t>
            </a:r>
            <a:r>
              <a:rPr lang="en-CA" sz="2000" dirty="0" smtClean="0">
                <a:latin typeface="Helvetica" pitchFamily="2" charset="0"/>
                <a:cs typeface="Calibri" panose="020F0502020204030204" pitchFamily="34" charset="0"/>
              </a:rPr>
              <a:t>Agreement</a:t>
            </a:r>
            <a:br>
              <a:rPr lang="en-CA" sz="2000" dirty="0" smtClean="0">
                <a:latin typeface="Helvetica" pitchFamily="2" charset="0"/>
                <a:cs typeface="Calibri" panose="020F0502020204030204" pitchFamily="34" charset="0"/>
              </a:rPr>
            </a:br>
            <a:endParaRPr lang="en-CA" sz="2000" dirty="0" smtClean="0">
              <a:latin typeface="Helvetica" pitchFamily="2" charset="0"/>
              <a:cs typeface="Calibri" panose="020F0502020204030204" pitchFamily="34" charset="0"/>
            </a:endParaRPr>
          </a:p>
          <a:p>
            <a:pPr marL="9525" lvl="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890"/>
            </a:pPr>
            <a:r>
              <a:rPr lang="en-CA" sz="2000" b="1" dirty="0" smtClean="0">
                <a:solidFill>
                  <a:srgbClr val="602465"/>
                </a:solidFill>
                <a:latin typeface="Helvetica" pitchFamily="2" charset="0"/>
                <a:cs typeface="Calibri" panose="020F0502020204030204" pitchFamily="34" charset="0"/>
              </a:rPr>
              <a:t>Other examples emerging provincially and federally: </a:t>
            </a:r>
          </a:p>
          <a:p>
            <a:pPr marL="215900" lvl="3" indent="-20637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890"/>
              <a:buFont typeface="Noto Sans Symbols"/>
              <a:buChar char="●"/>
            </a:pPr>
            <a:r>
              <a:rPr lang="en-CA" sz="2000" i="1" dirty="0" smtClean="0">
                <a:latin typeface="Helvetica" pitchFamily="2" charset="0"/>
                <a:cs typeface="Calibri" panose="020F0502020204030204" pitchFamily="34" charset="0"/>
              </a:rPr>
              <a:t>UNDRIP</a:t>
            </a:r>
          </a:p>
          <a:p>
            <a:pPr marL="215900" lvl="3" indent="-20637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890"/>
              <a:buFont typeface="Noto Sans Symbols"/>
              <a:buChar char="●"/>
            </a:pPr>
            <a:r>
              <a:rPr lang="en-CA" sz="2000" i="1" dirty="0" smtClean="0">
                <a:latin typeface="Helvetica" pitchFamily="2" charset="0"/>
                <a:cs typeface="Calibri" panose="020F0502020204030204" pitchFamily="34" charset="0"/>
              </a:rPr>
              <a:t>Child, Youth and Family Services Act </a:t>
            </a:r>
            <a:r>
              <a:rPr lang="en-CA" sz="2000" dirty="0" smtClean="0">
                <a:latin typeface="Helvetica" pitchFamily="2" charset="0"/>
                <a:cs typeface="Calibri" panose="020F0502020204030204" pitchFamily="34" charset="0"/>
              </a:rPr>
              <a:t>(</a:t>
            </a:r>
            <a:r>
              <a:rPr lang="en-CA" sz="2000" i="1" dirty="0" smtClean="0">
                <a:latin typeface="Helvetica" pitchFamily="2" charset="0"/>
                <a:cs typeface="Calibri" panose="020F0502020204030204" pitchFamily="34" charset="0"/>
              </a:rPr>
              <a:t>CYFSA</a:t>
            </a:r>
            <a:r>
              <a:rPr lang="en-CA" sz="2000" dirty="0" smtClean="0">
                <a:latin typeface="Helvetica" pitchFamily="2" charset="0"/>
                <a:cs typeface="Calibri" panose="020F0502020204030204" pitchFamily="34" charset="0"/>
              </a:rPr>
              <a:t>, 2017) </a:t>
            </a:r>
          </a:p>
          <a:p>
            <a:pPr marL="215900" lvl="3" indent="-20637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890"/>
              <a:buFont typeface="Noto Sans Symbols"/>
              <a:buChar char="●"/>
            </a:pPr>
            <a:r>
              <a:rPr lang="en-CA" sz="2000" b="0" i="1" u="none" strike="noStrike" cap="none" dirty="0" smtClean="0">
                <a:solidFill>
                  <a:srgbClr val="000000"/>
                </a:solidFill>
                <a:latin typeface="Helvetica" pitchFamily="2" charset="0"/>
                <a:cs typeface="Calibri" panose="020F0502020204030204" pitchFamily="34" charset="0"/>
                <a:sym typeface="Arial"/>
              </a:rPr>
              <a:t>An Act respecting First Nations, Inuit </a:t>
            </a:r>
            <a:r>
              <a:rPr lang="en-CA" sz="2000" i="1" dirty="0">
                <a:latin typeface="Helvetica" pitchFamily="2" charset="0"/>
                <a:cs typeface="Calibri" panose="020F0502020204030204" pitchFamily="34" charset="0"/>
              </a:rPr>
              <a:t>and </a:t>
            </a:r>
            <a:r>
              <a:rPr lang="en-CA" sz="2000" i="1" dirty="0" smtClean="0">
                <a:latin typeface="Helvetica" pitchFamily="2" charset="0"/>
                <a:cs typeface="Calibri" panose="020F0502020204030204" pitchFamily="34" charset="0"/>
              </a:rPr>
              <a:t>Métis children, youth and families </a:t>
            </a:r>
            <a:r>
              <a:rPr lang="en-CA" sz="2000" dirty="0" smtClean="0">
                <a:latin typeface="Helvetica" pitchFamily="2" charset="0"/>
                <a:cs typeface="Calibri" panose="020F0502020204030204" pitchFamily="34" charset="0"/>
              </a:rPr>
              <a:t>(aka Bill C-92, 2019) </a:t>
            </a:r>
          </a:p>
          <a:p>
            <a:pPr marL="215900" lvl="3" indent="-20637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890"/>
              <a:buFont typeface="Noto Sans Symbols"/>
              <a:buChar char="●"/>
            </a:pPr>
            <a:r>
              <a:rPr lang="en-CA" sz="2000" b="0" i="0" u="none" strike="noStrike" cap="none" dirty="0" smtClean="0">
                <a:solidFill>
                  <a:srgbClr val="000000"/>
                </a:solidFill>
                <a:latin typeface="Helvetica" pitchFamily="2" charset="0"/>
                <a:cs typeface="Calibri" panose="020F0502020204030204" pitchFamily="34" charset="0"/>
                <a:sym typeface="Arial"/>
              </a:rPr>
              <a:t>CHRT – Ruling re Jordan’s Principle eligibility criteria </a:t>
            </a:r>
            <a:endParaRPr sz="2000" b="0" i="0" u="none" strike="noStrike" cap="none" dirty="0">
              <a:solidFill>
                <a:srgbClr val="000000"/>
              </a:solidFill>
              <a:latin typeface="Helvetica" pitchFamily="2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15900" marR="0" lvl="0" indent="-21272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0" y="503237"/>
            <a:ext cx="966787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-1" y="6568650"/>
            <a:ext cx="10080625" cy="979633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2" name="TextBox 11"/>
          <p:cNvSpPr txBox="1"/>
          <p:nvPr/>
        </p:nvSpPr>
        <p:spPr>
          <a:xfrm>
            <a:off x="1385496" y="6777845"/>
            <a:ext cx="732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22021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"/>
          <p:cNvSpPr txBox="1">
            <a:spLocks noGrp="1"/>
          </p:cNvSpPr>
          <p:nvPr>
            <p:ph type="title"/>
          </p:nvPr>
        </p:nvSpPr>
        <p:spPr>
          <a:xfrm>
            <a:off x="2603784" y="487778"/>
            <a:ext cx="4872783" cy="9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>
              <a:lnSpc>
                <a:spcPct val="90000"/>
              </a:lnSpc>
              <a:buSzPts val="2800"/>
            </a:pPr>
            <a:r>
              <a:rPr lang="en-US" sz="2800" dirty="0" smtClean="0">
                <a:solidFill>
                  <a:srgbClr val="602465"/>
                </a:solidFill>
                <a:latin typeface="Choque Display SSi" panose="02020500000000000000" pitchFamily="18" charset="0"/>
                <a:ea typeface="Arial"/>
                <a:cs typeface="Arial"/>
                <a:sym typeface="Arial"/>
              </a:rPr>
              <a:t>Open vs Closed </a:t>
            </a:r>
            <a:br>
              <a:rPr lang="en-US" sz="2800" dirty="0" smtClean="0">
                <a:solidFill>
                  <a:srgbClr val="602465"/>
                </a:solidFill>
                <a:latin typeface="Choque Display SSi" panose="02020500000000000000" pitchFamily="18" charset="0"/>
                <a:ea typeface="Arial"/>
                <a:cs typeface="Arial"/>
                <a:sym typeface="Arial"/>
              </a:rPr>
            </a:br>
            <a:r>
              <a:rPr lang="en-US" sz="2800" dirty="0" smtClean="0">
                <a:solidFill>
                  <a:srgbClr val="602465"/>
                </a:solidFill>
                <a:latin typeface="Choque Display SSi" panose="02020500000000000000" pitchFamily="18" charset="0"/>
                <a:ea typeface="Arial"/>
                <a:cs typeface="Arial"/>
                <a:sym typeface="Arial"/>
              </a:rPr>
              <a:t>Citizenship Laws </a:t>
            </a:r>
            <a:endParaRPr sz="2800" dirty="0">
              <a:solidFill>
                <a:srgbClr val="602465"/>
              </a:solidFill>
              <a:latin typeface="Choque Display SSi" panose="02020500000000000000" pitchFamily="18" charset="0"/>
            </a:endParaRPr>
          </a:p>
        </p:txBody>
      </p:sp>
      <p:sp>
        <p:nvSpPr>
          <p:cNvPr id="493" name="Google Shape;493;p3"/>
          <p:cNvSpPr txBox="1"/>
          <p:nvPr/>
        </p:nvSpPr>
        <p:spPr>
          <a:xfrm>
            <a:off x="855963" y="1917649"/>
            <a:ext cx="9186072" cy="389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9525" lvl="3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890"/>
            </a:pPr>
            <a:r>
              <a:rPr lang="en-CA" sz="2000" b="1" dirty="0" smtClean="0">
                <a:solidFill>
                  <a:srgbClr val="602465"/>
                </a:solidFill>
                <a:latin typeface="Helvetica" pitchFamily="2" charset="0"/>
                <a:cs typeface="Calibri" panose="020F0502020204030204" pitchFamily="34" charset="0"/>
              </a:rPr>
              <a:t>What does this mean?</a:t>
            </a:r>
            <a:endParaRPr lang="en-CA" sz="2000" dirty="0" smtClean="0">
              <a:solidFill>
                <a:srgbClr val="602465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215900" lvl="3" indent="-206375">
              <a:spcBef>
                <a:spcPts val="600"/>
              </a:spcBef>
              <a:spcAft>
                <a:spcPts val="600"/>
              </a:spcAft>
              <a:buSzPct val="60000"/>
              <a:buFont typeface="Noto Sans Symbols"/>
              <a:buChar char="●"/>
            </a:pPr>
            <a:r>
              <a:rPr lang="en-CA" sz="2000" dirty="0" smtClean="0">
                <a:latin typeface="Helvetica" pitchFamily="2" charset="0"/>
                <a:cs typeface="Calibri" panose="020F0502020204030204" pitchFamily="34" charset="0"/>
              </a:rPr>
              <a:t>Flexibility and inclusiveness vs. limiting and exclusionary. </a:t>
            </a:r>
          </a:p>
          <a:p>
            <a:pPr marL="215900" lvl="3" indent="-206375">
              <a:spcBef>
                <a:spcPts val="600"/>
              </a:spcBef>
              <a:spcAft>
                <a:spcPts val="600"/>
              </a:spcAft>
              <a:buSzPct val="60000"/>
              <a:buFont typeface="Noto Sans Symbols"/>
              <a:buChar char="●"/>
            </a:pPr>
            <a:r>
              <a:rPr lang="en-CA" sz="2000" dirty="0" smtClean="0">
                <a:latin typeface="Helvetica" pitchFamily="2" charset="0"/>
                <a:cs typeface="Calibri" panose="020F0502020204030204" pitchFamily="34" charset="0"/>
              </a:rPr>
              <a:t>Allowing for growth in the Nation vs. road to decline in the growth of the Nation. </a:t>
            </a:r>
          </a:p>
          <a:p>
            <a:pPr marL="215900" lvl="3" indent="-206375">
              <a:spcBef>
                <a:spcPts val="600"/>
              </a:spcBef>
              <a:spcAft>
                <a:spcPts val="600"/>
              </a:spcAft>
              <a:buSzPct val="60000"/>
              <a:buFont typeface="Noto Sans Symbols"/>
              <a:buChar char="●"/>
            </a:pPr>
            <a:r>
              <a:rPr lang="en-CA" sz="2000" dirty="0" smtClean="0">
                <a:latin typeface="Helvetica" pitchFamily="2" charset="0"/>
                <a:cs typeface="Calibri" panose="020F0502020204030204" pitchFamily="34" charset="0"/>
              </a:rPr>
              <a:t>Nation defines eligibility criteria, privileges &amp; obligations vs. Canada defines these.</a:t>
            </a:r>
          </a:p>
          <a:p>
            <a:pPr marL="215900" lvl="3" indent="-206375">
              <a:spcBef>
                <a:spcPts val="600"/>
              </a:spcBef>
              <a:spcAft>
                <a:spcPts val="600"/>
              </a:spcAft>
              <a:buSzPct val="60000"/>
              <a:buFont typeface="Noto Sans Symbols"/>
              <a:buChar char="●"/>
            </a:pPr>
            <a:r>
              <a:rPr lang="en-CA" sz="2000" dirty="0" smtClean="0">
                <a:latin typeface="Helvetica" pitchFamily="2" charset="0"/>
                <a:cs typeface="Calibri" panose="020F0502020204030204" pitchFamily="34" charset="0"/>
              </a:rPr>
              <a:t>Nation decides ratification process &amp; thresholds vs. Canada defines these. </a:t>
            </a:r>
          </a:p>
          <a:p>
            <a:pPr marL="215900" lvl="3" indent="-206375">
              <a:spcBef>
                <a:spcPts val="600"/>
              </a:spcBef>
              <a:spcAft>
                <a:spcPts val="600"/>
              </a:spcAft>
              <a:buSzPct val="60000"/>
              <a:buFont typeface="Noto Sans Symbols"/>
              <a:buChar char="●"/>
            </a:pPr>
            <a:r>
              <a:rPr lang="en-CA" sz="2000" b="1" dirty="0" smtClean="0">
                <a:latin typeface="Helvetica" pitchFamily="2" charset="0"/>
                <a:cs typeface="Calibri" panose="020F0502020204030204" pitchFamily="34" charset="0"/>
              </a:rPr>
              <a:t>Living/Evolving Law</a:t>
            </a:r>
            <a:r>
              <a:rPr lang="en-CA" sz="2000" dirty="0" smtClean="0">
                <a:latin typeface="Helvetica" pitchFamily="2" charset="0"/>
                <a:cs typeface="Calibri" panose="020F0502020204030204" pitchFamily="34" charset="0"/>
              </a:rPr>
              <a:t> (this is key!) vs. difficult to make changes for future needs of the Nation.</a:t>
            </a:r>
          </a:p>
          <a:p>
            <a:pPr marL="215900" lvl="3" indent="-206375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890"/>
              <a:buFont typeface="Noto Sans Symbols"/>
              <a:buChar char="●"/>
            </a:pPr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5900" marR="0" lvl="0" indent="-21272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0" y="503237"/>
            <a:ext cx="966787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-1" y="6568650"/>
            <a:ext cx="10080625" cy="979633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2" name="TextBox 11"/>
          <p:cNvSpPr txBox="1"/>
          <p:nvPr/>
        </p:nvSpPr>
        <p:spPr>
          <a:xfrm>
            <a:off x="1385496" y="6777845"/>
            <a:ext cx="732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8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41569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784</Words>
  <Application>Microsoft Office PowerPoint</Application>
  <PresentationFormat>Custom</PresentationFormat>
  <Paragraphs>95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Times New Roman</vt:lpstr>
      <vt:lpstr>Helvetica</vt:lpstr>
      <vt:lpstr>Choque Display SSi</vt:lpstr>
      <vt:lpstr>Noto Sans Symbols</vt:lpstr>
      <vt:lpstr>Calibri</vt:lpstr>
      <vt:lpstr>Office Theme</vt:lpstr>
      <vt:lpstr>Office Theme</vt:lpstr>
      <vt:lpstr>PowerPoint Presentation</vt:lpstr>
      <vt:lpstr>Band Members vs Citizens</vt:lpstr>
      <vt:lpstr>Band Members vs Citizens</vt:lpstr>
      <vt:lpstr>Band Members vs Citizens</vt:lpstr>
      <vt:lpstr>Band Members vs Citizens</vt:lpstr>
      <vt:lpstr>PowerPoint Presentation</vt:lpstr>
      <vt:lpstr>Indian Act   Membership &amp; Citizenship  in Canada </vt:lpstr>
      <vt:lpstr>Getting Out of the Business of Indian Registration - Canada</vt:lpstr>
      <vt:lpstr>Open vs Closed  Citizenship Laws </vt:lpstr>
      <vt:lpstr>Miigwech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Laronde</dc:creator>
  <cp:lastModifiedBy>Kirk Titmuss</cp:lastModifiedBy>
  <cp:revision>61</cp:revision>
  <cp:lastPrinted>2022-04-26T03:09:47Z</cp:lastPrinted>
  <dcterms:created xsi:type="dcterms:W3CDTF">1601-01-01T00:00:00Z</dcterms:created>
  <dcterms:modified xsi:type="dcterms:W3CDTF">2022-04-28T18:17:13Z</dcterms:modified>
</cp:coreProperties>
</file>