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2" r:id="rId2"/>
    <p:sldId id="421" r:id="rId3"/>
    <p:sldId id="423" r:id="rId4"/>
    <p:sldId id="424" r:id="rId5"/>
    <p:sldId id="427" r:id="rId6"/>
    <p:sldId id="428" r:id="rId7"/>
    <p:sldId id="425" r:id="rId8"/>
    <p:sldId id="426" r:id="rId9"/>
    <p:sldId id="434" r:id="rId10"/>
    <p:sldId id="439" r:id="rId11"/>
    <p:sldId id="435" r:id="rId12"/>
    <p:sldId id="429" r:id="rId13"/>
    <p:sldId id="436" r:id="rId14"/>
    <p:sldId id="437" r:id="rId15"/>
    <p:sldId id="438" r:id="rId16"/>
    <p:sldId id="430" r:id="rId17"/>
    <p:sldId id="420" r:id="rId18"/>
    <p:sldId id="433" r:id="rId19"/>
    <p:sldId id="432" r:id="rId20"/>
    <p:sldId id="431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914" autoAdjust="0"/>
    <p:restoredTop sz="93066" autoAdjust="0"/>
  </p:normalViewPr>
  <p:slideViewPr>
    <p:cSldViewPr snapToGrid="0">
      <p:cViewPr varScale="1">
        <p:scale>
          <a:sx n="101" d="100"/>
          <a:sy n="101" d="100"/>
        </p:scale>
        <p:origin x="138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38475" cy="466725"/>
          </a:xfrm>
          <a:prstGeom prst="rect">
            <a:avLst/>
          </a:prstGeom>
        </p:spPr>
        <p:txBody>
          <a:bodyPr vert="horz" lIns="91414" tIns="45710" rIns="91414" bIns="4571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1" y="3"/>
            <a:ext cx="3038475" cy="466725"/>
          </a:xfrm>
          <a:prstGeom prst="rect">
            <a:avLst/>
          </a:prstGeom>
        </p:spPr>
        <p:txBody>
          <a:bodyPr vert="horz" lIns="91414" tIns="45710" rIns="91414" bIns="45710" rtlCol="0"/>
          <a:lstStyle>
            <a:lvl1pPr algn="r">
              <a:defRPr sz="1200"/>
            </a:lvl1pPr>
          </a:lstStyle>
          <a:p>
            <a:fld id="{0D1CF900-F426-473B-BCAF-DC832CF9613E}" type="datetimeFigureOut">
              <a:rPr lang="en-CA" smtClean="0"/>
              <a:t>2022-04-26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677"/>
            <a:ext cx="3038475" cy="466725"/>
          </a:xfrm>
          <a:prstGeom prst="rect">
            <a:avLst/>
          </a:prstGeom>
        </p:spPr>
        <p:txBody>
          <a:bodyPr vert="horz" lIns="91414" tIns="45710" rIns="91414" bIns="4571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1" y="8829677"/>
            <a:ext cx="3038475" cy="466725"/>
          </a:xfrm>
          <a:prstGeom prst="rect">
            <a:avLst/>
          </a:prstGeom>
        </p:spPr>
        <p:txBody>
          <a:bodyPr vert="horz" lIns="91414" tIns="45710" rIns="91414" bIns="45710" rtlCol="0" anchor="b"/>
          <a:lstStyle>
            <a:lvl1pPr algn="r">
              <a:defRPr sz="1200"/>
            </a:lvl1pPr>
          </a:lstStyle>
          <a:p>
            <a:fld id="{BD8FB5CF-82C6-4F25-95C7-51793187FC8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21006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54" tIns="46576" rIns="93154" bIns="46576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1" y="0"/>
            <a:ext cx="3037840" cy="466434"/>
          </a:xfrm>
          <a:prstGeom prst="rect">
            <a:avLst/>
          </a:prstGeom>
        </p:spPr>
        <p:txBody>
          <a:bodyPr vert="horz" lIns="93154" tIns="46576" rIns="93154" bIns="46576" rtlCol="0"/>
          <a:lstStyle>
            <a:lvl1pPr algn="r">
              <a:defRPr sz="1200"/>
            </a:lvl1pPr>
          </a:lstStyle>
          <a:p>
            <a:fld id="{B8FE4CED-D548-4A1C-AF7E-E1DEA039C58D}" type="datetimeFigureOut">
              <a:rPr lang="en-CA" smtClean="0"/>
              <a:t>2022-04-26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4" tIns="46576" rIns="93154" bIns="46576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5"/>
            <a:ext cx="5608320" cy="3660458"/>
          </a:xfrm>
          <a:prstGeom prst="rect">
            <a:avLst/>
          </a:prstGeom>
        </p:spPr>
        <p:txBody>
          <a:bodyPr vert="horz" lIns="93154" tIns="46576" rIns="93154" bIns="4657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54" tIns="46576" rIns="93154" bIns="46576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1" y="8829967"/>
            <a:ext cx="3037840" cy="466433"/>
          </a:xfrm>
          <a:prstGeom prst="rect">
            <a:avLst/>
          </a:prstGeom>
        </p:spPr>
        <p:txBody>
          <a:bodyPr vert="horz" lIns="93154" tIns="46576" rIns="93154" bIns="46576" rtlCol="0" anchor="b"/>
          <a:lstStyle>
            <a:lvl1pPr algn="r">
              <a:defRPr sz="1200"/>
            </a:lvl1pPr>
          </a:lstStyle>
          <a:p>
            <a:fld id="{D6EB7ADD-627F-4590-95A5-079164E809B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9399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5D7B4-1B08-4C58-A1D5-0D3E50F9771E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560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B7ADD-627F-4590-95A5-079164E809B9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03883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B7ADD-627F-4590-95A5-079164E809B9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0243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B7ADD-627F-4590-95A5-079164E809B9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81938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B7ADD-627F-4590-95A5-079164E809B9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61665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B7ADD-627F-4590-95A5-079164E809B9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16143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B7ADD-627F-4590-95A5-079164E809B9}" type="slidenum">
              <a:rPr lang="en-CA" smtClean="0"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498358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B7ADD-627F-4590-95A5-079164E809B9}" type="slidenum">
              <a:rPr lang="en-CA" smtClean="0"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087669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B7ADD-627F-4590-95A5-079164E809B9}" type="slidenum">
              <a:rPr lang="en-CA" smtClean="0"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04993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B7ADD-627F-4590-95A5-079164E809B9}" type="slidenum">
              <a:rPr lang="en-CA" smtClean="0"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7990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B7ADD-627F-4590-95A5-079164E809B9}" type="slidenum">
              <a:rPr lang="en-CA" smtClean="0"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39782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B7ADD-627F-4590-95A5-079164E809B9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37815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B7ADD-627F-4590-95A5-079164E809B9}" type="slidenum">
              <a:rPr lang="en-CA" smtClean="0"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89835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B7ADD-627F-4590-95A5-079164E809B9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8817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B7ADD-627F-4590-95A5-079164E809B9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93189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B7ADD-627F-4590-95A5-079164E809B9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68803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B7ADD-627F-4590-95A5-079164E809B9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5514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B7ADD-627F-4590-95A5-079164E809B9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53764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B7ADD-627F-4590-95A5-079164E809B9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09849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B7ADD-627F-4590-95A5-079164E809B9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4212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0923-5860-4858-89FD-4BE933CD4107}" type="datetimeFigureOut">
              <a:rPr lang="en-CA" smtClean="0"/>
              <a:t>2022-04-26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9DD7-E873-4571-BE91-CA8BB08AFA4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9375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0923-5860-4858-89FD-4BE933CD4107}" type="datetimeFigureOut">
              <a:rPr lang="en-CA" smtClean="0"/>
              <a:t>2022-04-26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9DD7-E873-4571-BE91-CA8BB08AFA4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1745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0923-5860-4858-89FD-4BE933CD4107}" type="datetimeFigureOut">
              <a:rPr lang="en-CA" smtClean="0"/>
              <a:t>2022-04-26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9DD7-E873-4571-BE91-CA8BB08AFA4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4396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0923-5860-4858-89FD-4BE933CD4107}" type="datetimeFigureOut">
              <a:rPr lang="en-CA" smtClean="0"/>
              <a:t>2022-04-26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9DD7-E873-4571-BE91-CA8BB08AFA4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172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0923-5860-4858-89FD-4BE933CD4107}" type="datetimeFigureOut">
              <a:rPr lang="en-CA" smtClean="0"/>
              <a:t>2022-04-26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9DD7-E873-4571-BE91-CA8BB08AFA4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8433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0923-5860-4858-89FD-4BE933CD4107}" type="datetimeFigureOut">
              <a:rPr lang="en-CA" smtClean="0"/>
              <a:t>2022-04-26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9DD7-E873-4571-BE91-CA8BB08AFA4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7057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0923-5860-4858-89FD-4BE933CD4107}" type="datetimeFigureOut">
              <a:rPr lang="en-CA" smtClean="0"/>
              <a:t>2022-04-26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9DD7-E873-4571-BE91-CA8BB08AFA4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74586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0923-5860-4858-89FD-4BE933CD4107}" type="datetimeFigureOut">
              <a:rPr lang="en-CA" smtClean="0"/>
              <a:t>2022-04-26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9DD7-E873-4571-BE91-CA8BB08AFA4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5127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0923-5860-4858-89FD-4BE933CD4107}" type="datetimeFigureOut">
              <a:rPr lang="en-CA" smtClean="0"/>
              <a:t>2022-04-26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9DD7-E873-4571-BE91-CA8BB08AFA4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34174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0923-5860-4858-89FD-4BE933CD4107}" type="datetimeFigureOut">
              <a:rPr lang="en-CA" smtClean="0"/>
              <a:t>2022-04-26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9DD7-E873-4571-BE91-CA8BB08AFA4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589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0923-5860-4858-89FD-4BE933CD4107}" type="datetimeFigureOut">
              <a:rPr lang="en-CA" smtClean="0"/>
              <a:t>2022-04-26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9DD7-E873-4571-BE91-CA8BB08AFA4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17319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20923-5860-4858-89FD-4BE933CD4107}" type="datetimeFigureOut">
              <a:rPr lang="en-CA" smtClean="0"/>
              <a:t>2022-04-26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D9DD7-E873-4571-BE91-CA8BB08AFA4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199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9.jpeg"/><Relationship Id="rId4" Type="http://schemas.openxmlformats.org/officeDocument/2006/relationships/image" Target="../media/image4.pn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hyperlink" Target="https://sway.office.com/OCbTWc2qMYtdiuVf?ref=Link" TargetMode="External"/><Relationship Id="rId4" Type="http://schemas.openxmlformats.org/officeDocument/2006/relationships/image" Target="../media/image4.png"/><Relationship Id="rId9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9.jpeg"/><Relationship Id="rId4" Type="http://schemas.openxmlformats.org/officeDocument/2006/relationships/image" Target="../media/image4.pn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125" y="97724"/>
            <a:ext cx="5223850" cy="6760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M:\NLG Logo Suite\02-indiv logo elements\dynamic tagline\TwoLineTag\Black\NLG-Tagline-2line.t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4859906" y="1150134"/>
            <a:ext cx="2396643" cy="623899"/>
          </a:xfrm>
          <a:prstGeom prst="rect">
            <a:avLst/>
          </a:prstGeom>
          <a:noFill/>
        </p:spPr>
      </p:pic>
      <p:pic>
        <p:nvPicPr>
          <p:cNvPr id="1028" name="Picture 4" descr="M:\NLG Logo Suite\03-supergraphics\Lines\NLG-Lin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9697" y="1447802"/>
            <a:ext cx="5397063" cy="65246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893850" y="698802"/>
            <a:ext cx="64284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golian Baiti" pitchFamily="66" charset="0"/>
                <a:cs typeface="Mongolian Baiti" pitchFamily="66" charset="0"/>
              </a:rPr>
              <a:t>NIS</a:t>
            </a:r>
            <a:r>
              <a:rPr lang="en-US" sz="2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golian Baiti" pitchFamily="66" charset="0"/>
                <a:cs typeface="Mongolian Baiti" pitchFamily="66" charset="0"/>
              </a:rPr>
              <a:t>G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golian Baiti" pitchFamily="66" charset="0"/>
                <a:cs typeface="Mongolian Baiti" pitchFamily="66" charset="0"/>
              </a:rPr>
              <a:t>A’A  LISIMS  GOVERNMENT</a:t>
            </a:r>
          </a:p>
        </p:txBody>
      </p:sp>
    </p:spTree>
    <p:extLst>
      <p:ext uri="{BB962C8B-B14F-4D97-AF65-F5344CB8AC3E}">
        <p14:creationId xmlns:p14="http://schemas.microsoft.com/office/powerpoint/2010/main" val="187960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M:\NLG Logo Suite\03-supergraphics\Lines\NLG-Lin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5480" y="6455075"/>
            <a:ext cx="2664296" cy="607116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1136765"/>
          </a:xfrm>
          <a:prstGeom prst="rect">
            <a:avLst/>
          </a:prstGeom>
        </p:spPr>
      </p:pic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3" y="124628"/>
            <a:ext cx="451316" cy="676976"/>
          </a:xfrm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D73B8-D271-40AE-83A7-AF372B6DD7C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71464" y="821478"/>
            <a:ext cx="3096344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NIS</a:t>
            </a:r>
            <a:r>
              <a:rPr kumimoji="0" lang="en-US" sz="1200" b="1" i="0" u="sng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kumimoji="0" lang="en-US" sz="12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A’A LISIMS GOVERNMENT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829" y="341954"/>
            <a:ext cx="1703213" cy="44123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0097" y="6465281"/>
            <a:ext cx="2810803" cy="603556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858042" y="6538913"/>
            <a:ext cx="347029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WWW.NISGAANATION.CA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52"/>
          <a:stretch/>
        </p:blipFill>
        <p:spPr>
          <a:xfrm>
            <a:off x="3652561" y="4673123"/>
            <a:ext cx="4184331" cy="1705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28"/>
          <a:stretch/>
        </p:blipFill>
        <p:spPr>
          <a:xfrm>
            <a:off x="3672658" y="3192696"/>
            <a:ext cx="3904765" cy="15193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84"/>
          <a:stretch/>
        </p:blipFill>
        <p:spPr>
          <a:xfrm>
            <a:off x="3779062" y="1478719"/>
            <a:ext cx="3931331" cy="163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6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M:\NLG Logo Suite\03-supergraphics\Lines\NLG-Lin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5480" y="6455075"/>
            <a:ext cx="2664296" cy="607116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1136765"/>
          </a:xfrm>
          <a:prstGeom prst="rect">
            <a:avLst/>
          </a:prstGeom>
        </p:spPr>
      </p:pic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3" y="124628"/>
            <a:ext cx="451316" cy="676976"/>
          </a:xfrm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D73B8-D271-40AE-83A7-AF372B6DD7C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71464" y="821478"/>
            <a:ext cx="3096344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NIS</a:t>
            </a:r>
            <a:r>
              <a:rPr kumimoji="0" lang="en-US" sz="1200" b="1" i="0" u="sng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kumimoji="0" lang="en-US" sz="12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A’A LISIMS GOVERNMENT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829" y="341954"/>
            <a:ext cx="1703213" cy="44123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0097" y="6465281"/>
            <a:ext cx="2810803" cy="603556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858042" y="6538913"/>
            <a:ext cx="347029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WWW.NISGAANATION.CA</a:t>
            </a:r>
          </a:p>
        </p:txBody>
      </p:sp>
      <p:sp>
        <p:nvSpPr>
          <p:cNvPr id="3" name="Rectangle 2"/>
          <p:cNvSpPr/>
          <p:nvPr/>
        </p:nvSpPr>
        <p:spPr>
          <a:xfrm>
            <a:off x="1271464" y="3207157"/>
            <a:ext cx="10374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12121"/>
                </a:solidFill>
                <a:latin typeface="Calibri" panose="020F0502020204030204" pitchFamily="34" charset="0"/>
              </a:rPr>
              <a:t>ELIGIBILITY CRITERIA </a:t>
            </a:r>
            <a:endParaRPr lang="en-US" sz="2400" dirty="0" smtClean="0">
              <a:solidFill>
                <a:srgbClr val="212121"/>
              </a:solidFill>
              <a:latin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212121"/>
                </a:solidFill>
                <a:latin typeface="Calibri" panose="020F0502020204030204" pitchFamily="34" charset="0"/>
              </a:rPr>
              <a:t>An </a:t>
            </a:r>
            <a:r>
              <a:rPr lang="en-US" sz="2400" dirty="0">
                <a:solidFill>
                  <a:srgbClr val="212121"/>
                </a:solidFill>
                <a:latin typeface="Calibri" panose="020F0502020204030204" pitchFamily="34" charset="0"/>
              </a:rPr>
              <a:t>individual is eligible to be enrolled under this Agreement if that individual is: </a:t>
            </a:r>
            <a:endParaRPr lang="en-US" sz="2400" dirty="0" smtClean="0">
              <a:solidFill>
                <a:srgbClr val="212121"/>
              </a:solidFill>
              <a:latin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rgbClr val="212121"/>
                </a:solidFill>
                <a:latin typeface="Calibri" panose="020F0502020204030204" pitchFamily="34" charset="0"/>
              </a:rPr>
              <a:t>a</a:t>
            </a:r>
            <a:r>
              <a:rPr lang="en-US" sz="2400" dirty="0">
                <a:solidFill>
                  <a:srgbClr val="212121"/>
                </a:solidFill>
                <a:latin typeface="Calibri" panose="020F0502020204030204" pitchFamily="34" charset="0"/>
              </a:rPr>
              <a:t>. of Nisga’a ancestry and their mother was born into one of the Nisga’a tribes; </a:t>
            </a:r>
            <a:endParaRPr lang="en-US" sz="2400" dirty="0" smtClean="0">
              <a:solidFill>
                <a:srgbClr val="21212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46"/>
          <a:stretch/>
        </p:blipFill>
        <p:spPr>
          <a:xfrm>
            <a:off x="3152018" y="1500020"/>
            <a:ext cx="5887963" cy="122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0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M:\NLG Logo Suite\03-supergraphics\Lines\NLG-Lin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5480" y="6455075"/>
            <a:ext cx="2664296" cy="607116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1136765"/>
          </a:xfrm>
          <a:prstGeom prst="rect">
            <a:avLst/>
          </a:prstGeom>
        </p:spPr>
      </p:pic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3" y="124628"/>
            <a:ext cx="451316" cy="676976"/>
          </a:xfrm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D73B8-D271-40AE-83A7-AF372B6DD7C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71464" y="821478"/>
            <a:ext cx="3096344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NIS</a:t>
            </a:r>
            <a:r>
              <a:rPr kumimoji="0" lang="en-US" sz="1200" b="1" i="0" u="sng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kumimoji="0" lang="en-US" sz="12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A’A LISIMS GOVERNMENT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829" y="341954"/>
            <a:ext cx="1703213" cy="44123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0097" y="6465281"/>
            <a:ext cx="2810803" cy="603556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858042" y="6538913"/>
            <a:ext cx="347029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WWW.NISGAANATION.CA</a:t>
            </a:r>
          </a:p>
        </p:txBody>
      </p:sp>
      <p:sp>
        <p:nvSpPr>
          <p:cNvPr id="3" name="Rectangle 2"/>
          <p:cNvSpPr/>
          <p:nvPr/>
        </p:nvSpPr>
        <p:spPr>
          <a:xfrm>
            <a:off x="1271464" y="3031097"/>
            <a:ext cx="104521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12121"/>
                </a:solidFill>
                <a:latin typeface="Calibri" panose="020F0502020204030204" pitchFamily="34" charset="0"/>
              </a:rPr>
              <a:t>ELIGIBILITY CRITERIA </a:t>
            </a:r>
            <a:endParaRPr lang="en-US" sz="2400" dirty="0" smtClean="0">
              <a:solidFill>
                <a:srgbClr val="212121"/>
              </a:solidFill>
              <a:latin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212121"/>
                </a:solidFill>
                <a:latin typeface="Calibri" panose="020F0502020204030204" pitchFamily="34" charset="0"/>
              </a:rPr>
              <a:t>An </a:t>
            </a:r>
            <a:r>
              <a:rPr lang="en-US" sz="2400" dirty="0">
                <a:solidFill>
                  <a:srgbClr val="212121"/>
                </a:solidFill>
                <a:latin typeface="Calibri" panose="020F0502020204030204" pitchFamily="34" charset="0"/>
              </a:rPr>
              <a:t>individual is eligible to be enrolled under this Agreement if that individual is: </a:t>
            </a:r>
            <a:endParaRPr lang="en-US" sz="2400" dirty="0" smtClean="0">
              <a:solidFill>
                <a:srgbClr val="212121"/>
              </a:solidFill>
              <a:latin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rgbClr val="212121"/>
                </a:solidFill>
                <a:latin typeface="Calibri" panose="020F0502020204030204" pitchFamily="34" charset="0"/>
              </a:rPr>
              <a:t>a</a:t>
            </a:r>
            <a:r>
              <a:rPr lang="en-US" sz="2400" dirty="0">
                <a:solidFill>
                  <a:srgbClr val="212121"/>
                </a:solidFill>
                <a:latin typeface="Calibri" panose="020F0502020204030204" pitchFamily="34" charset="0"/>
              </a:rPr>
              <a:t>. of Nisga’a ancestry and their mother was born into one of the Nisga’a tribes; </a:t>
            </a:r>
            <a:endParaRPr lang="en-US" sz="2400" dirty="0" smtClean="0">
              <a:solidFill>
                <a:srgbClr val="212121"/>
              </a:solidFill>
              <a:latin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rgbClr val="212121"/>
                </a:solidFill>
                <a:latin typeface="Calibri" panose="020F0502020204030204" pitchFamily="34" charset="0"/>
              </a:rPr>
              <a:t>b</a:t>
            </a:r>
            <a:r>
              <a:rPr lang="en-US" sz="2400" dirty="0">
                <a:solidFill>
                  <a:srgbClr val="212121"/>
                </a:solidFill>
                <a:latin typeface="Calibri" panose="020F0502020204030204" pitchFamily="34" charset="0"/>
              </a:rPr>
              <a:t>. a descendant of an individual described in subparagraphs 1 (a) or 1 (c); </a:t>
            </a:r>
            <a:endParaRPr lang="en-US" sz="2400" dirty="0" smtClean="0">
              <a:solidFill>
                <a:srgbClr val="212121"/>
              </a:solidFill>
              <a:latin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rgbClr val="212121"/>
                </a:solidFill>
                <a:latin typeface="Calibri" panose="020F0502020204030204" pitchFamily="34" charset="0"/>
              </a:rPr>
              <a:t>c</a:t>
            </a:r>
            <a:r>
              <a:rPr lang="en-US" sz="2400" dirty="0">
                <a:solidFill>
                  <a:srgbClr val="212121"/>
                </a:solidFill>
                <a:latin typeface="Calibri" panose="020F0502020204030204" pitchFamily="34" charset="0"/>
              </a:rPr>
              <a:t>. an adopted child of an individual described in subparagraphs 1 (a) or 1 (b); or </a:t>
            </a:r>
            <a:endParaRPr lang="en-US" sz="2400" dirty="0" smtClean="0">
              <a:solidFill>
                <a:srgbClr val="212121"/>
              </a:solidFill>
              <a:latin typeface="Calibri" panose="020F0502020204030204" pitchFamily="34" charset="0"/>
            </a:endParaRPr>
          </a:p>
          <a:p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74" b="26284"/>
          <a:stretch/>
        </p:blipFill>
        <p:spPr>
          <a:xfrm>
            <a:off x="3152018" y="1474944"/>
            <a:ext cx="5887963" cy="117051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650696" y="3865370"/>
            <a:ext cx="9436404" cy="2921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650696" y="4605454"/>
            <a:ext cx="9563404" cy="29595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9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M:\NLG Logo Suite\03-supergraphics\Lines\NLG-Lin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5480" y="6455075"/>
            <a:ext cx="2664296" cy="607116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1136765"/>
          </a:xfrm>
          <a:prstGeom prst="rect">
            <a:avLst/>
          </a:prstGeom>
        </p:spPr>
      </p:pic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3" y="124628"/>
            <a:ext cx="451316" cy="676976"/>
          </a:xfrm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D73B8-D271-40AE-83A7-AF372B6DD7C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71464" y="821478"/>
            <a:ext cx="3096344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NIS</a:t>
            </a:r>
            <a:r>
              <a:rPr kumimoji="0" lang="en-US" sz="1200" b="1" i="0" u="sng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kumimoji="0" lang="en-US" sz="12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A’A LISIMS GOVERNMENT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829" y="341954"/>
            <a:ext cx="1703213" cy="44123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0097" y="6465281"/>
            <a:ext cx="2810803" cy="603556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858042" y="6538913"/>
            <a:ext cx="347029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WWW.NISGAANATION.CA</a:t>
            </a:r>
          </a:p>
        </p:txBody>
      </p:sp>
      <p:sp>
        <p:nvSpPr>
          <p:cNvPr id="3" name="Rectangle 2"/>
          <p:cNvSpPr/>
          <p:nvPr/>
        </p:nvSpPr>
        <p:spPr>
          <a:xfrm>
            <a:off x="1235360" y="3553739"/>
            <a:ext cx="9721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12121"/>
                </a:solidFill>
                <a:latin typeface="Calibri" panose="020F0502020204030204" pitchFamily="34" charset="0"/>
              </a:rPr>
              <a:t>ELIGIBILITY CRITERIA </a:t>
            </a:r>
            <a:endParaRPr lang="en-US" sz="2400" dirty="0" smtClean="0">
              <a:solidFill>
                <a:srgbClr val="212121"/>
              </a:solidFill>
              <a:latin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rgbClr val="212121"/>
                </a:solidFill>
                <a:latin typeface="Calibri" panose="020F0502020204030204" pitchFamily="34" charset="0"/>
              </a:rPr>
              <a:t>c</a:t>
            </a:r>
            <a:r>
              <a:rPr lang="en-US" sz="2400" dirty="0">
                <a:solidFill>
                  <a:srgbClr val="212121"/>
                </a:solidFill>
                <a:latin typeface="Calibri" panose="020F0502020204030204" pitchFamily="34" charset="0"/>
              </a:rPr>
              <a:t>. an adopted child of an individual described in subparagraphs 1 (a) or 1 (b); or </a:t>
            </a:r>
            <a:endParaRPr lang="en-US" sz="2400" dirty="0" smtClean="0">
              <a:solidFill>
                <a:srgbClr val="21212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70"/>
          <a:stretch/>
        </p:blipFill>
        <p:spPr>
          <a:xfrm>
            <a:off x="3503578" y="1478719"/>
            <a:ext cx="4421222" cy="165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M:\NLG Logo Suite\03-supergraphics\Lines\NLG-Lin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5480" y="6455075"/>
            <a:ext cx="2664296" cy="607116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1136765"/>
          </a:xfrm>
          <a:prstGeom prst="rect">
            <a:avLst/>
          </a:prstGeom>
        </p:spPr>
      </p:pic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3" y="124628"/>
            <a:ext cx="451316" cy="676976"/>
          </a:xfrm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D73B8-D271-40AE-83A7-AF372B6DD7C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71464" y="821478"/>
            <a:ext cx="3096344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NIS</a:t>
            </a:r>
            <a:r>
              <a:rPr kumimoji="0" lang="en-US" sz="1200" b="1" i="0" u="sng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kumimoji="0" lang="en-US" sz="12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A’A LISIMS GOVERNMENT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829" y="341954"/>
            <a:ext cx="1703213" cy="44123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0097" y="6465281"/>
            <a:ext cx="2810803" cy="603556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858042" y="6538913"/>
            <a:ext cx="347029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WWW.NISGAANATION.CA</a:t>
            </a:r>
          </a:p>
        </p:txBody>
      </p:sp>
      <p:sp>
        <p:nvSpPr>
          <p:cNvPr id="3" name="Rectangle 2"/>
          <p:cNvSpPr/>
          <p:nvPr/>
        </p:nvSpPr>
        <p:spPr>
          <a:xfrm>
            <a:off x="1161628" y="3129326"/>
            <a:ext cx="101921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12121"/>
                </a:solidFill>
                <a:latin typeface="Calibri" panose="020F0502020204030204" pitchFamily="34" charset="0"/>
              </a:rPr>
              <a:t>ELIGIBILITY CRITERIA </a:t>
            </a:r>
            <a:endParaRPr lang="en-US" sz="2400" dirty="0" smtClean="0">
              <a:solidFill>
                <a:srgbClr val="212121"/>
              </a:solidFill>
              <a:latin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rgbClr val="212121"/>
                </a:solidFill>
                <a:latin typeface="Calibri" panose="020F0502020204030204" pitchFamily="34" charset="0"/>
              </a:rPr>
              <a:t>d</a:t>
            </a:r>
            <a:r>
              <a:rPr lang="en-US" sz="2400" dirty="0">
                <a:solidFill>
                  <a:srgbClr val="212121"/>
                </a:solidFill>
                <a:latin typeface="Calibri" panose="020F0502020204030204" pitchFamily="34" charset="0"/>
              </a:rPr>
              <a:t>. an aboriginal individual who is married to someone described in subparagraphs 1 (a), (b), or (c) and has been adopted by one of the four Nisga’a tribes in accordance with Ayuukhl Nisga’a, that is, the individual has been accepted by a Nisga’a tribe, as a member of that tribe, in the presence of witnesses from the other Nisga’a tribes at a settlement or stone moving feast.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9" b="40165"/>
          <a:stretch/>
        </p:blipFill>
        <p:spPr>
          <a:xfrm>
            <a:off x="3123781" y="1342700"/>
            <a:ext cx="5241717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9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M:\NLG Logo Suite\03-supergraphics\Lines\NLG-Lin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5480" y="6455075"/>
            <a:ext cx="2664296" cy="607116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1136765"/>
          </a:xfrm>
          <a:prstGeom prst="rect">
            <a:avLst/>
          </a:prstGeom>
        </p:spPr>
      </p:pic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3" y="124628"/>
            <a:ext cx="451316" cy="676976"/>
          </a:xfrm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D73B8-D271-40AE-83A7-AF372B6DD7C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71464" y="821478"/>
            <a:ext cx="3096344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NIS</a:t>
            </a:r>
            <a:r>
              <a:rPr kumimoji="0" lang="en-US" sz="1200" b="1" i="0" u="sng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kumimoji="0" lang="en-US" sz="12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A’A LISIMS GOVERNMENT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829" y="341954"/>
            <a:ext cx="1703213" cy="44123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0097" y="6465281"/>
            <a:ext cx="2810803" cy="603556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858042" y="6538913"/>
            <a:ext cx="347029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WWW.NISGAANATION.CA</a:t>
            </a:r>
          </a:p>
        </p:txBody>
      </p:sp>
      <p:sp>
        <p:nvSpPr>
          <p:cNvPr id="4" name="Rectangle 3"/>
          <p:cNvSpPr/>
          <p:nvPr/>
        </p:nvSpPr>
        <p:spPr>
          <a:xfrm>
            <a:off x="2641600" y="2722824"/>
            <a:ext cx="78867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00"/>
                </a:solidFill>
                <a:latin typeface="Nisga'a New Tipyees" pitchFamily="2" charset="0"/>
              </a:rPr>
              <a:t>Aboriginal (section 35(2) of the Constitution Act of </a:t>
            </a:r>
            <a:r>
              <a:rPr lang="en-US" dirty="0" smtClean="0">
                <a:solidFill>
                  <a:srgbClr val="000000"/>
                </a:solidFill>
                <a:latin typeface="Nisga'a New Tipyees" pitchFamily="2" charset="0"/>
              </a:rPr>
              <a:t>1982)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0000"/>
                </a:solidFill>
                <a:latin typeface="Nisga'a New Tipyees" pitchFamily="2" charset="0"/>
              </a:rPr>
              <a:t>Legally </a:t>
            </a:r>
            <a:r>
              <a:rPr lang="en-US" dirty="0">
                <a:solidFill>
                  <a:srgbClr val="000000"/>
                </a:solidFill>
                <a:latin typeface="Nisga'a New Tipyees" pitchFamily="2" charset="0"/>
              </a:rPr>
              <a:t>married provide a marriage </a:t>
            </a:r>
            <a:r>
              <a:rPr lang="en-US" dirty="0" smtClean="0">
                <a:solidFill>
                  <a:srgbClr val="000000"/>
                </a:solidFill>
                <a:latin typeface="Nisga'a New Tipyees" pitchFamily="2" charset="0"/>
              </a:rPr>
              <a:t>certificate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0000"/>
                </a:solidFill>
                <a:latin typeface="Nisga'a New Tipyees" pitchFamily="2" charset="0"/>
              </a:rPr>
              <a:t>Adopted </a:t>
            </a:r>
            <a:r>
              <a:rPr lang="en-US" dirty="0">
                <a:solidFill>
                  <a:srgbClr val="000000"/>
                </a:solidFill>
                <a:latin typeface="Nisga'a New Tipyees" pitchFamily="2" charset="0"/>
              </a:rPr>
              <a:t>by a Nisga'a tribe and has been accepted by a Nisga'a </a:t>
            </a:r>
            <a:r>
              <a:rPr lang="en-US" dirty="0" smtClean="0">
                <a:solidFill>
                  <a:srgbClr val="000000"/>
                </a:solidFill>
                <a:latin typeface="Nisga'a New Tipyees" pitchFamily="2" charset="0"/>
              </a:rPr>
              <a:t>tribe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0000"/>
                </a:solidFill>
                <a:latin typeface="Nisga'a New Tipyees" pitchFamily="2" charset="0"/>
              </a:rPr>
              <a:t>Name </a:t>
            </a:r>
            <a:r>
              <a:rPr lang="en-US" dirty="0">
                <a:solidFill>
                  <a:srgbClr val="000000"/>
                </a:solidFill>
                <a:latin typeface="Nisga'a New Tipyees" pitchFamily="2" charset="0"/>
              </a:rPr>
              <a:t>1 witness from each tribe </a:t>
            </a:r>
            <a:r>
              <a:rPr lang="en-US" sz="1400" dirty="0">
                <a:solidFill>
                  <a:srgbClr val="000000"/>
                </a:solidFill>
                <a:latin typeface="Nisga'a New Tipyees" pitchFamily="2" charset="0"/>
              </a:rPr>
              <a:t>during custom adoption at a settlement or stone moving </a:t>
            </a:r>
            <a:r>
              <a:rPr lang="en-US" sz="1400" dirty="0" smtClean="0">
                <a:solidFill>
                  <a:srgbClr val="000000"/>
                </a:solidFill>
                <a:latin typeface="Nisga'a New Tipyees" pitchFamily="2" charset="0"/>
              </a:rPr>
              <a:t>feast</a:t>
            </a:r>
            <a:endParaRPr lang="en-US" sz="800" dirty="0" smtClean="0">
              <a:solidFill>
                <a:srgbClr val="000000"/>
              </a:solidFill>
              <a:latin typeface="Nisga'a New Tipyees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0000"/>
                </a:solidFill>
                <a:latin typeface="Nisga'a New Tipyees" pitchFamily="2" charset="0"/>
              </a:rPr>
              <a:t>Long-form </a:t>
            </a:r>
            <a:r>
              <a:rPr lang="en-US" dirty="0">
                <a:solidFill>
                  <a:srgbClr val="000000"/>
                </a:solidFill>
                <a:latin typeface="Nisga'a New Tipyees" pitchFamily="2" charset="0"/>
              </a:rPr>
              <a:t>birth certificate</a:t>
            </a:r>
            <a:endParaRPr lang="en-US" dirty="0">
              <a:solidFill>
                <a:srgbClr val="000000"/>
              </a:solidFill>
              <a:effectLst/>
              <a:latin typeface="Nisga'a New Tipye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97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M:\NLG Logo Suite\03-supergraphics\Lines\NLG-Lin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5480" y="6455075"/>
            <a:ext cx="2664296" cy="607116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1136765"/>
          </a:xfrm>
          <a:prstGeom prst="rect">
            <a:avLst/>
          </a:prstGeom>
        </p:spPr>
      </p:pic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3" y="124628"/>
            <a:ext cx="451316" cy="676976"/>
          </a:xfrm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D73B8-D271-40AE-83A7-AF372B6DD7C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71464" y="821478"/>
            <a:ext cx="3096344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NIS</a:t>
            </a:r>
            <a:r>
              <a:rPr kumimoji="0" lang="en-US" sz="1200" b="1" i="0" u="sng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kumimoji="0" lang="en-US" sz="12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A’A LISIMS GOVERNMENT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829" y="341954"/>
            <a:ext cx="1703213" cy="44123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0097" y="6465281"/>
            <a:ext cx="2810803" cy="603556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858042" y="6538913"/>
            <a:ext cx="347029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WWW.NISGAANATION.CA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14576"/>
            <a:ext cx="9144000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8577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M:\NLG Logo Suite\03-supergraphics\Lines\NLG-Lin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5480" y="6455075"/>
            <a:ext cx="2664296" cy="607116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1136765"/>
          </a:xfrm>
          <a:prstGeom prst="rect">
            <a:avLst/>
          </a:prstGeom>
        </p:spPr>
      </p:pic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3" y="124628"/>
            <a:ext cx="451316" cy="676976"/>
          </a:xfrm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D73B8-D271-40AE-83A7-AF372B6DD7C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71464" y="821478"/>
            <a:ext cx="3096344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NIS</a:t>
            </a:r>
            <a:r>
              <a:rPr kumimoji="0" lang="en-US" sz="1200" b="1" i="0" u="sng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kumimoji="0" lang="en-US" sz="12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A’A LISIMS GOVERNMENT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829" y="341954"/>
            <a:ext cx="1703213" cy="44123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0097" y="6465281"/>
            <a:ext cx="2810803" cy="603556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858042" y="6538913"/>
            <a:ext cx="347029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WWW.NISGAANATION.CA</a:t>
            </a:r>
          </a:p>
        </p:txBody>
      </p:sp>
      <p:pic>
        <p:nvPicPr>
          <p:cNvPr id="1025" name="Picture 1" descr="To D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922" y="1998993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o D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922" y="1998993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To D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922" y="1998993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 D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922" y="1998993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45240" y="2598459"/>
            <a:ext cx="1232339" cy="1132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8651" y="1263143"/>
            <a:ext cx="8714698" cy="483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3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M:\NLG Logo Suite\03-supergraphics\Lines\NLG-Lin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5480" y="6455075"/>
            <a:ext cx="2664296" cy="607116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1136765"/>
          </a:xfrm>
          <a:prstGeom prst="rect">
            <a:avLst/>
          </a:prstGeom>
        </p:spPr>
      </p:pic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3" y="124628"/>
            <a:ext cx="451316" cy="676976"/>
          </a:xfrm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D73B8-D271-40AE-83A7-AF372B6DD7C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71464" y="821478"/>
            <a:ext cx="3096344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NIS</a:t>
            </a:r>
            <a:r>
              <a:rPr kumimoji="0" lang="en-US" sz="1200" b="1" i="0" u="sng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kumimoji="0" lang="en-US" sz="12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A’A LISIMS GOVERNMENT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829" y="341954"/>
            <a:ext cx="1703213" cy="44123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0097" y="6465281"/>
            <a:ext cx="2810803" cy="603556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858042" y="6538913"/>
            <a:ext cx="347029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WWW.NISGAANATION.CA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r="44050"/>
          <a:stretch/>
        </p:blipFill>
        <p:spPr>
          <a:xfrm>
            <a:off x="0" y="1620468"/>
            <a:ext cx="6821424" cy="3617064"/>
          </a:xfrm>
          <a:prstGeom prst="rect">
            <a:avLst/>
          </a:prstGeom>
        </p:spPr>
      </p:pic>
      <p:pic>
        <p:nvPicPr>
          <p:cNvPr id="1025" name="Picture 1" descr="To D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922" y="1998993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o D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922" y="1998993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To D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922" y="1998993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 D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922" y="1998993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45240" y="2598459"/>
            <a:ext cx="1232339" cy="1132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204819"/>
              </p:ext>
            </p:extLst>
          </p:nvPr>
        </p:nvGraphicFramePr>
        <p:xfrm>
          <a:off x="7101395" y="1683216"/>
          <a:ext cx="3280571" cy="4357025"/>
        </p:xfrm>
        <a:graphic>
          <a:graphicData uri="http://schemas.openxmlformats.org/drawingml/2006/table">
            <a:tbl>
              <a:tblPr/>
              <a:tblGrid>
                <a:gridCol w="3280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403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2F2F2"/>
                          </a:solidFill>
                          <a:effectLst/>
                          <a:latin typeface="Tekton Pro" panose="020F0603020208020904" pitchFamily="34" charset="0"/>
                        </a:rPr>
                        <a:t>Nisga'a Indian Benefits resident on Nisga'a Lands</a:t>
                      </a:r>
                    </a:p>
                  </a:txBody>
                  <a:tcPr marL="29427" marR="29427" marT="19618" marB="1961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717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ekton Pro" panose="020F0603020208020904" pitchFamily="34" charset="0"/>
                        </a:rPr>
                        <a:t>Health Programs (if resident on Nisga'a Lands);</a:t>
                      </a:r>
                    </a:p>
                  </a:txBody>
                  <a:tcPr marL="29427" marR="29427" marT="19618" marB="1961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198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</a:rPr>
                        <a:t>Community Healing Programs, including traditional healing practices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9427" marR="29427" marT="19618" marB="1961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198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</a:rPr>
                        <a:t>Public health services, including health promotion and illness prevention, home &amp; community care services</a:t>
                      </a:r>
                    </a:p>
                  </a:txBody>
                  <a:tcPr marL="29427" marR="29427" marT="19618" marB="1961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717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</a:rPr>
                        <a:t>Social programs (if resident on Nisga'a Lands)</a:t>
                      </a:r>
                    </a:p>
                  </a:txBody>
                  <a:tcPr marL="29427" marR="29427" marT="19618" marB="1961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198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</a:rPr>
                        <a:t>Child and family services to Indian child (if parent is ordinarily resident on Nisga'a Lands)</a:t>
                      </a:r>
                    </a:p>
                  </a:txBody>
                  <a:tcPr marL="29427" marR="29427" marT="19618" marB="1961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198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</a:rPr>
                        <a:t>Training, education and employment programs, or other measures, to reduce reliance on income assistance</a:t>
                      </a:r>
                    </a:p>
                  </a:txBody>
                  <a:tcPr marL="29427" marR="29427" marT="19618" marB="1961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717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</a:rPr>
                        <a:t>Education programs (if resident on Nisga'a Lands)</a:t>
                      </a:r>
                    </a:p>
                  </a:txBody>
                  <a:tcPr marL="29427" marR="29427" marT="19618" marB="1961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8717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</a:rPr>
                        <a:t>Nisga'a Language and Nisga'a culture programs</a:t>
                      </a:r>
                    </a:p>
                  </a:txBody>
                  <a:tcPr marL="29427" marR="29427" marT="19618" marB="1961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8717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</a:rPr>
                        <a:t>Nursery school programs and services</a:t>
                      </a:r>
                    </a:p>
                  </a:txBody>
                  <a:tcPr marL="29427" marR="29427" marT="19618" marB="1961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8717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</a:rPr>
                        <a:t>Instructional services for students attending Kindergarten to Grade 12</a:t>
                      </a:r>
                    </a:p>
                  </a:txBody>
                  <a:tcPr marL="29427" marR="29427" marT="19618" marB="1961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8717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</a:rPr>
                        <a:t>Instructional support services for students attending K - Grade 12</a:t>
                      </a:r>
                    </a:p>
                  </a:txBody>
                  <a:tcPr marL="29427" marR="29427" marT="19618" marB="1961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8198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</a:rPr>
                        <a:t>Special education and ancillary services for students attending K - Grade 12 </a:t>
                      </a:r>
                    </a:p>
                  </a:txBody>
                  <a:tcPr marL="29427" marR="29427" marT="19618" marB="1961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8717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9427" marR="29427" marT="19618" marB="1961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8717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9427" marR="29427" marT="19618" marB="1961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403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2F2F2"/>
                          </a:solidFill>
                          <a:effectLst/>
                          <a:latin typeface="Tekton Pro" panose="020F0603020208020904" pitchFamily="34" charset="0"/>
                        </a:rPr>
                        <a:t>Nisga'a Indian Benefits resident off Nisga'a Lands</a:t>
                      </a:r>
                    </a:p>
                  </a:txBody>
                  <a:tcPr marL="29427" marR="29427" marT="19618" marB="1961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8717">
                <a:tc>
                  <a:txBody>
                    <a:bodyPr/>
                    <a:lstStyle/>
                    <a:p>
                      <a:pPr marL="0" marR="0" indent="-15179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MSP premiums (phased out January 1, 2020)</a:t>
                      </a:r>
                    </a:p>
                  </a:txBody>
                  <a:tcPr marL="29427" marR="29427" marT="19618" marB="1961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8717">
                <a:tc>
                  <a:txBody>
                    <a:bodyPr/>
                    <a:lstStyle/>
                    <a:p>
                      <a:pPr marL="0" marR="0" indent="-15179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Non-Insured Health Benefits</a:t>
                      </a:r>
                    </a:p>
                  </a:txBody>
                  <a:tcPr marL="29427" marR="29427" marT="19618" marB="1961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98198">
                <a:tc>
                  <a:txBody>
                    <a:bodyPr/>
                    <a:lstStyle/>
                    <a:p>
                      <a:pPr marL="0" marR="0" indent="-15179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Financial Support for the delivery of post-secondary education and training programs</a:t>
                      </a:r>
                    </a:p>
                  </a:txBody>
                  <a:tcPr marL="29427" marR="29427" marT="19618" marB="1961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98198">
                <a:tc>
                  <a:txBody>
                    <a:bodyPr/>
                    <a:lstStyle/>
                    <a:p>
                      <a:pPr marL="0" marR="0" indent="-15179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Financial support to attend accredited post-secondary education and training Institutions</a:t>
                      </a:r>
                    </a:p>
                  </a:txBody>
                  <a:tcPr marL="29427" marR="29427" marT="19618" marB="1961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414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M:\NLG Logo Suite\03-supergraphics\Lines\NLG-Lin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5480" y="6455075"/>
            <a:ext cx="2664296" cy="607116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1136765"/>
          </a:xfrm>
          <a:prstGeom prst="rect">
            <a:avLst/>
          </a:prstGeom>
        </p:spPr>
      </p:pic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3" y="124628"/>
            <a:ext cx="451316" cy="676976"/>
          </a:xfrm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D73B8-D271-40AE-83A7-AF372B6DD7C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71464" y="821478"/>
            <a:ext cx="3096344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NIS</a:t>
            </a:r>
            <a:r>
              <a:rPr kumimoji="0" lang="en-US" sz="1200" b="1" i="0" u="sng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kumimoji="0" lang="en-US" sz="12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A’A LISIMS GOVERNMENT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829" y="341954"/>
            <a:ext cx="1703213" cy="44123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0097" y="6465281"/>
            <a:ext cx="2810803" cy="603556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858042" y="6538913"/>
            <a:ext cx="347029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WWW.NISGAANATION.CA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7628" y="1220604"/>
            <a:ext cx="6492383" cy="16244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643" y="2903621"/>
            <a:ext cx="6142352" cy="381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53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M:\NLG Logo Suite\03-supergraphics\Lines\NLG-Lin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5480" y="6455075"/>
            <a:ext cx="2664296" cy="607116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1136765"/>
          </a:xfrm>
          <a:prstGeom prst="rect">
            <a:avLst/>
          </a:prstGeom>
        </p:spPr>
      </p:pic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3" y="124628"/>
            <a:ext cx="451316" cy="676976"/>
          </a:xfrm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D73B8-D271-40AE-83A7-AF372B6DD7C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71464" y="821478"/>
            <a:ext cx="3096344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NIS</a:t>
            </a:r>
            <a:r>
              <a:rPr kumimoji="0" lang="en-US" sz="1200" b="1" i="0" u="sng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kumimoji="0" lang="en-US" sz="12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A’A LISIMS GOVERNMENT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829" y="341954"/>
            <a:ext cx="1703213" cy="44123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0097" y="6465281"/>
            <a:ext cx="2810803" cy="6035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7400" y="1187688"/>
            <a:ext cx="7845842" cy="5168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" name="Rectangle 32"/>
          <p:cNvSpPr/>
          <p:nvPr/>
        </p:nvSpPr>
        <p:spPr>
          <a:xfrm>
            <a:off x="3858042" y="6538913"/>
            <a:ext cx="347029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WWW.NISGAANATION.CA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648993"/>
            <a:ext cx="5846742" cy="70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4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M:\NLG Logo Suite\03-supergraphics\Lines\NLG-Lin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5480" y="6455075"/>
            <a:ext cx="2664296" cy="607116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1136765"/>
          </a:xfrm>
          <a:prstGeom prst="rect">
            <a:avLst/>
          </a:prstGeom>
        </p:spPr>
      </p:pic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3" y="124628"/>
            <a:ext cx="451316" cy="676976"/>
          </a:xfrm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D73B8-D271-40AE-83A7-AF372B6DD7C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71464" y="821478"/>
            <a:ext cx="3096344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NIS</a:t>
            </a:r>
            <a:r>
              <a:rPr kumimoji="0" lang="en-US" sz="1200" b="1" i="0" u="sng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kumimoji="0" lang="en-US" sz="12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A’A LISIMS GOVERNMENT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829" y="341954"/>
            <a:ext cx="1703213" cy="44123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0097" y="6465281"/>
            <a:ext cx="2810803" cy="603556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858042" y="6538913"/>
            <a:ext cx="347029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WWW.NISGAANATION.CA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604666"/>
            <a:ext cx="7200900" cy="9201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6100" y="2828836"/>
            <a:ext cx="10033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new beginning of Citizenship law, Wil sii </a:t>
            </a:r>
            <a:r>
              <a:rPr lang="en-CA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sit’aatkwst, </a:t>
            </a:r>
          </a:p>
          <a:p>
            <a:pPr algn="ctr"/>
            <a:r>
              <a:rPr lang="en-CA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 </a:t>
            </a:r>
            <a:r>
              <a:rPr lang="en-CA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dedicated to our ancestors </a:t>
            </a:r>
            <a:endParaRPr lang="en-CA" sz="32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CA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who </a:t>
            </a:r>
            <a:r>
              <a:rPr lang="en-CA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guide &amp;</a:t>
            </a:r>
            <a:r>
              <a:rPr lang="en-CA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CA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sustain us to this day, </a:t>
            </a:r>
            <a:endParaRPr lang="en-CA" sz="32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CA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 </a:t>
            </a:r>
            <a:r>
              <a:rPr lang="en-CA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all who support our efforts to secure our heritage </a:t>
            </a:r>
            <a:r>
              <a:rPr lang="en-CA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&amp;</a:t>
            </a:r>
          </a:p>
          <a:p>
            <a:pPr algn="ctr"/>
            <a:r>
              <a:rPr lang="en-CA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CA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 the Nisga’a children, who are our future.</a:t>
            </a:r>
            <a:r>
              <a:rPr lang="en-CA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12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M:\NLG Logo Suite\03-supergraphics\Lines\NLG-Lin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5480" y="6455075"/>
            <a:ext cx="2664296" cy="607116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1136765"/>
          </a:xfrm>
          <a:prstGeom prst="rect">
            <a:avLst/>
          </a:prstGeom>
        </p:spPr>
      </p:pic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3" y="124628"/>
            <a:ext cx="451316" cy="676976"/>
          </a:xfrm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D73B8-D271-40AE-83A7-AF372B6DD7C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71464" y="821478"/>
            <a:ext cx="3096344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NIS</a:t>
            </a:r>
            <a:r>
              <a:rPr kumimoji="0" lang="en-US" sz="1200" b="1" i="0" u="sng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kumimoji="0" lang="en-US" sz="12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A’A LISIMS GOVERNMENT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829" y="341954"/>
            <a:ext cx="1703213" cy="44123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0097" y="6465281"/>
            <a:ext cx="2810803" cy="603556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858042" y="6538913"/>
            <a:ext cx="347029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WWW.NISGAANATION.CA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3842" y="1919953"/>
            <a:ext cx="9792457" cy="365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1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M:\NLG Logo Suite\03-supergraphics\Lines\NLG-Lin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5480" y="6455075"/>
            <a:ext cx="2664296" cy="607116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1136765"/>
          </a:xfrm>
          <a:prstGeom prst="rect">
            <a:avLst/>
          </a:prstGeom>
        </p:spPr>
      </p:pic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3" y="124628"/>
            <a:ext cx="451316" cy="676976"/>
          </a:xfrm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D73B8-D271-40AE-83A7-AF372B6DD7C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71464" y="821478"/>
            <a:ext cx="3096344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NIS</a:t>
            </a:r>
            <a:r>
              <a:rPr kumimoji="0" lang="en-US" sz="1200" b="1" i="0" u="sng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kumimoji="0" lang="en-US" sz="12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A’A LISIMS GOVERNMENT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829" y="341954"/>
            <a:ext cx="1703213" cy="44123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0097" y="6465281"/>
            <a:ext cx="2810803" cy="603556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858042" y="6538913"/>
            <a:ext cx="347029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WWW.NISGAANATION.CA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478719"/>
            <a:ext cx="11979554" cy="4226327"/>
          </a:xfrm>
          <a:prstGeom prst="rect">
            <a:avLst/>
          </a:prstGeom>
        </p:spPr>
      </p:pic>
      <p:sp>
        <p:nvSpPr>
          <p:cNvPr id="3" name="Rectangle 2">
            <a:hlinkClick r:id="rId9" action="ppaction://hlinksldjump"/>
          </p:cNvPr>
          <p:cNvSpPr/>
          <p:nvPr/>
        </p:nvSpPr>
        <p:spPr>
          <a:xfrm>
            <a:off x="2616176" y="5444645"/>
            <a:ext cx="52641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0"/>
              </a:rPr>
              <a:t>https://</a:t>
            </a:r>
            <a:r>
              <a:rPr lang="en-US" dirty="0" smtClean="0">
                <a:hlinkClick r:id="rId10"/>
              </a:rPr>
              <a:t>sway.office.com/OCbTWc2qMYtdiuVf?ref=Link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42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M:\NLG Logo Suite\03-supergraphics\Lines\NLG-Lin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5480" y="6455075"/>
            <a:ext cx="2664296" cy="607116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1136765"/>
          </a:xfrm>
          <a:prstGeom prst="rect">
            <a:avLst/>
          </a:prstGeom>
        </p:spPr>
      </p:pic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3" y="124628"/>
            <a:ext cx="451316" cy="676976"/>
          </a:xfrm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D73B8-D271-40AE-83A7-AF372B6DD7C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71464" y="821478"/>
            <a:ext cx="3096344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NIS</a:t>
            </a:r>
            <a:r>
              <a:rPr kumimoji="0" lang="en-US" sz="1200" b="1" i="0" u="sng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kumimoji="0" lang="en-US" sz="12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A’A LISIMS GOVERNMENT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829" y="341954"/>
            <a:ext cx="1703213" cy="44123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0097" y="6465281"/>
            <a:ext cx="2810803" cy="603556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858042" y="6538913"/>
            <a:ext cx="347029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WWW.NISGAANATION.CA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9636" y="2684543"/>
            <a:ext cx="6497892" cy="36099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/>
          <a:srcRect b="15798"/>
          <a:stretch/>
        </p:blipFill>
        <p:spPr>
          <a:xfrm>
            <a:off x="0" y="1469825"/>
            <a:ext cx="4684261" cy="103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2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M:\NLG Logo Suite\03-supergraphics\Lines\NLG-Lin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5480" y="6455075"/>
            <a:ext cx="2664296" cy="607116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1136765"/>
          </a:xfrm>
          <a:prstGeom prst="rect">
            <a:avLst/>
          </a:prstGeom>
        </p:spPr>
      </p:pic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3" y="124628"/>
            <a:ext cx="451316" cy="676976"/>
          </a:xfrm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D73B8-D271-40AE-83A7-AF372B6DD7C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71464" y="821478"/>
            <a:ext cx="3096344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NIS</a:t>
            </a:r>
            <a:r>
              <a:rPr kumimoji="0" lang="en-US" sz="1200" b="1" i="0" u="sng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kumimoji="0" lang="en-US" sz="12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A’A LISIMS GOVERNMENT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829" y="341954"/>
            <a:ext cx="1703213" cy="44123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0097" y="6465281"/>
            <a:ext cx="2810803" cy="603556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858042" y="6538913"/>
            <a:ext cx="347029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WWW.NISGAANATION.CA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469824"/>
            <a:ext cx="11353800" cy="448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7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M:\NLG Logo Suite\03-supergraphics\Lines\NLG-Lin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5480" y="6455075"/>
            <a:ext cx="2664296" cy="607116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1136765"/>
          </a:xfrm>
          <a:prstGeom prst="rect">
            <a:avLst/>
          </a:prstGeom>
        </p:spPr>
      </p:pic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3" y="124628"/>
            <a:ext cx="451316" cy="676976"/>
          </a:xfrm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D73B8-D271-40AE-83A7-AF372B6DD7C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71464" y="821478"/>
            <a:ext cx="3096344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NIS</a:t>
            </a:r>
            <a:r>
              <a:rPr kumimoji="0" lang="en-US" sz="1200" b="1" i="0" u="sng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kumimoji="0" lang="en-US" sz="12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A’A LISIMS GOVERNMENT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829" y="341954"/>
            <a:ext cx="1703213" cy="44123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0097" y="6465281"/>
            <a:ext cx="2810803" cy="603556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858042" y="6538913"/>
            <a:ext cx="347029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WWW.NISGAANATION.CA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1464" y="1623081"/>
            <a:ext cx="9511308" cy="41377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083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M:\NLG Logo Suite\03-supergraphics\Lines\NLG-Lin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5480" y="6455075"/>
            <a:ext cx="2664296" cy="607116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1136765"/>
          </a:xfrm>
          <a:prstGeom prst="rect">
            <a:avLst/>
          </a:prstGeom>
        </p:spPr>
      </p:pic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3" y="124628"/>
            <a:ext cx="451316" cy="676976"/>
          </a:xfrm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D73B8-D271-40AE-83A7-AF372B6DD7C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71464" y="821478"/>
            <a:ext cx="3096344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NIS</a:t>
            </a:r>
            <a:r>
              <a:rPr kumimoji="0" lang="en-US" sz="1200" b="1" i="0" u="sng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kumimoji="0" lang="en-US" sz="12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A’A LISIMS GOVERNMENT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829" y="341954"/>
            <a:ext cx="1703213" cy="44123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0097" y="6465281"/>
            <a:ext cx="2810803" cy="603556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858042" y="6538913"/>
            <a:ext cx="347029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WWW.NISGAANATION.CA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2751" y="1207408"/>
            <a:ext cx="5186497" cy="52093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41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M:\NLG Logo Suite\03-supergraphics\Lines\NLG-Lin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5480" y="6455075"/>
            <a:ext cx="2664296" cy="607116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1136765"/>
          </a:xfrm>
          <a:prstGeom prst="rect">
            <a:avLst/>
          </a:prstGeom>
        </p:spPr>
      </p:pic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3" y="124628"/>
            <a:ext cx="451316" cy="676976"/>
          </a:xfrm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D73B8-D271-40AE-83A7-AF372B6DD7C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71464" y="821478"/>
            <a:ext cx="3096344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NIS</a:t>
            </a:r>
            <a:r>
              <a:rPr kumimoji="0" lang="en-US" sz="1200" b="1" i="0" u="sng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kumimoji="0" lang="en-US" sz="12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A’A LISIMS GOVERNMENT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829" y="341954"/>
            <a:ext cx="1703213" cy="44123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0097" y="6465281"/>
            <a:ext cx="2810803" cy="603556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858042" y="6538913"/>
            <a:ext cx="347029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WWW.NISGAANATION.CA</a:t>
            </a:r>
          </a:p>
        </p:txBody>
      </p:sp>
      <p:sp>
        <p:nvSpPr>
          <p:cNvPr id="3" name="Rectangle 2"/>
          <p:cNvSpPr/>
          <p:nvPr/>
        </p:nvSpPr>
        <p:spPr>
          <a:xfrm>
            <a:off x="1943100" y="1478719"/>
            <a:ext cx="8305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12121"/>
                </a:solidFill>
                <a:latin typeface="Calibri" panose="020F0502020204030204" pitchFamily="34" charset="0"/>
              </a:rPr>
              <a:t>ELIGIBILITY CRITERIA </a:t>
            </a:r>
            <a:endParaRPr lang="en-US" dirty="0" smtClean="0">
              <a:solidFill>
                <a:srgbClr val="212121"/>
              </a:solidFill>
              <a:latin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212121"/>
                </a:solidFill>
                <a:latin typeface="Calibri" panose="020F0502020204030204" pitchFamily="34" charset="0"/>
              </a:rPr>
              <a:t>An </a:t>
            </a:r>
            <a:r>
              <a:rPr lang="en-US" dirty="0">
                <a:solidFill>
                  <a:srgbClr val="212121"/>
                </a:solidFill>
                <a:latin typeface="Calibri" panose="020F0502020204030204" pitchFamily="34" charset="0"/>
              </a:rPr>
              <a:t>individual is eligible to be enrolled under this Agreement if that individual is: </a:t>
            </a:r>
            <a:endParaRPr lang="en-US" dirty="0" smtClean="0">
              <a:solidFill>
                <a:srgbClr val="212121"/>
              </a:solidFill>
              <a:latin typeface="Calibri" panose="020F0502020204030204" pitchFamily="34" charset="0"/>
            </a:endParaRPr>
          </a:p>
          <a:p>
            <a:r>
              <a:rPr lang="en-US" dirty="0" smtClean="0">
                <a:solidFill>
                  <a:srgbClr val="212121"/>
                </a:solidFill>
                <a:latin typeface="Calibri" panose="020F0502020204030204" pitchFamily="34" charset="0"/>
              </a:rPr>
              <a:t>a</a:t>
            </a:r>
            <a:r>
              <a:rPr lang="en-US" dirty="0">
                <a:solidFill>
                  <a:srgbClr val="212121"/>
                </a:solidFill>
                <a:latin typeface="Calibri" panose="020F0502020204030204" pitchFamily="34" charset="0"/>
              </a:rPr>
              <a:t>. of Nisga’a ancestry and their mother was born into one of the Nisga’a tribes; </a:t>
            </a:r>
            <a:endParaRPr lang="en-US" dirty="0" smtClean="0">
              <a:solidFill>
                <a:srgbClr val="212121"/>
              </a:solidFill>
              <a:latin typeface="Calibri" panose="020F0502020204030204" pitchFamily="34" charset="0"/>
            </a:endParaRPr>
          </a:p>
          <a:p>
            <a:r>
              <a:rPr lang="en-US" dirty="0" smtClean="0">
                <a:solidFill>
                  <a:srgbClr val="212121"/>
                </a:solidFill>
                <a:latin typeface="Calibri" panose="020F0502020204030204" pitchFamily="34" charset="0"/>
              </a:rPr>
              <a:t>b</a:t>
            </a:r>
            <a:r>
              <a:rPr lang="en-US" dirty="0">
                <a:solidFill>
                  <a:srgbClr val="212121"/>
                </a:solidFill>
                <a:latin typeface="Calibri" panose="020F0502020204030204" pitchFamily="34" charset="0"/>
              </a:rPr>
              <a:t>. a descendant of an individual described in subparagraphs 1 (a) or 1 (c); </a:t>
            </a:r>
            <a:endParaRPr lang="en-US" dirty="0" smtClean="0">
              <a:solidFill>
                <a:srgbClr val="212121"/>
              </a:solidFill>
              <a:latin typeface="Calibri" panose="020F0502020204030204" pitchFamily="34" charset="0"/>
            </a:endParaRPr>
          </a:p>
          <a:p>
            <a:r>
              <a:rPr lang="en-US" dirty="0" smtClean="0">
                <a:solidFill>
                  <a:srgbClr val="212121"/>
                </a:solidFill>
                <a:latin typeface="Calibri" panose="020F0502020204030204" pitchFamily="34" charset="0"/>
              </a:rPr>
              <a:t>c</a:t>
            </a:r>
            <a:r>
              <a:rPr lang="en-US" dirty="0">
                <a:solidFill>
                  <a:srgbClr val="212121"/>
                </a:solidFill>
                <a:latin typeface="Calibri" panose="020F0502020204030204" pitchFamily="34" charset="0"/>
              </a:rPr>
              <a:t>. an adopted child of an individual described in subparagraphs 1 (a) or 1 (b); or </a:t>
            </a:r>
            <a:endParaRPr lang="en-US" dirty="0" smtClean="0">
              <a:solidFill>
                <a:srgbClr val="212121"/>
              </a:solidFill>
              <a:latin typeface="Calibri" panose="020F0502020204030204" pitchFamily="34" charset="0"/>
            </a:endParaRPr>
          </a:p>
          <a:p>
            <a:r>
              <a:rPr lang="en-US" dirty="0" smtClean="0">
                <a:solidFill>
                  <a:srgbClr val="212121"/>
                </a:solidFill>
                <a:latin typeface="Calibri" panose="020F0502020204030204" pitchFamily="34" charset="0"/>
              </a:rPr>
              <a:t>d</a:t>
            </a:r>
            <a:r>
              <a:rPr lang="en-US" dirty="0">
                <a:solidFill>
                  <a:srgbClr val="212121"/>
                </a:solidFill>
                <a:latin typeface="Calibri" panose="020F0502020204030204" pitchFamily="34" charset="0"/>
              </a:rPr>
              <a:t>. an aboriginal individual who is married to someone described in subparagraphs 1 (a), (b), or (c) and has been adopted by one of the four Nisga’a tribes in accordance with Ayuukhl Nisga’a, that is, the individual has been accepted by a Nisga’a tribe, as a member of that tribe, in the presence of witnesses from the other Nisga’a tribes at a settlement or stone moving feast.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52"/>
          <a:stretch/>
        </p:blipFill>
        <p:spPr>
          <a:xfrm>
            <a:off x="7204283" y="4553117"/>
            <a:ext cx="4224528" cy="17215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107" y="4598985"/>
            <a:ext cx="3317243" cy="18659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84"/>
          <a:stretch/>
        </p:blipFill>
        <p:spPr>
          <a:xfrm>
            <a:off x="189163" y="4553117"/>
            <a:ext cx="3931331" cy="163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4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11954</TotalTime>
  <Words>766</Words>
  <Application>Microsoft Office PowerPoint</Application>
  <PresentationFormat>Widescreen</PresentationFormat>
  <Paragraphs>128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Mongolian Baiti</vt:lpstr>
      <vt:lpstr>Nisga'a New Tipyees</vt:lpstr>
      <vt:lpstr>Tekton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Nisga'a Lisims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Cindy Clayton</dc:creator>
  <cp:lastModifiedBy>Kirk Titmuss</cp:lastModifiedBy>
  <cp:revision>259</cp:revision>
  <cp:lastPrinted>2022-04-25T18:05:32Z</cp:lastPrinted>
  <dcterms:created xsi:type="dcterms:W3CDTF">2017-03-06T20:17:24Z</dcterms:created>
  <dcterms:modified xsi:type="dcterms:W3CDTF">2022-04-26T17:16:37Z</dcterms:modified>
</cp:coreProperties>
</file>