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handoutMasterIdLst>
    <p:handoutMasterId r:id="rId24"/>
  </p:handoutMasterIdLst>
  <p:sldIdLst>
    <p:sldId id="260" r:id="rId2"/>
    <p:sldId id="281" r:id="rId3"/>
    <p:sldId id="318" r:id="rId4"/>
    <p:sldId id="313" r:id="rId5"/>
    <p:sldId id="330" r:id="rId6"/>
    <p:sldId id="319" r:id="rId7"/>
    <p:sldId id="312" r:id="rId8"/>
    <p:sldId id="321" r:id="rId9"/>
    <p:sldId id="310" r:id="rId10"/>
    <p:sldId id="316" r:id="rId11"/>
    <p:sldId id="317" r:id="rId12"/>
    <p:sldId id="315" r:id="rId13"/>
    <p:sldId id="320" r:id="rId14"/>
    <p:sldId id="301" r:id="rId15"/>
    <p:sldId id="331" r:id="rId16"/>
    <p:sldId id="329" r:id="rId17"/>
    <p:sldId id="328" r:id="rId18"/>
    <p:sldId id="324" r:id="rId19"/>
    <p:sldId id="325" r:id="rId20"/>
    <p:sldId id="326" r:id="rId21"/>
    <p:sldId id="322" r:id="rId22"/>
  </p:sldIdLst>
  <p:sldSz cx="9144000" cy="6858000" type="screen4x3"/>
  <p:notesSz cx="9296400" cy="7010400"/>
  <p:embeddedFontLst>
    <p:embeddedFont>
      <p:font typeface="Choque Display SSi" panose="02020500000000000000" pitchFamily="18" charset="0"/>
      <p:regular r:id="rId25"/>
    </p:embeddedFont>
    <p:embeddedFont>
      <p:font typeface="Helvetica"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888" userDrawn="1">
          <p15:clr>
            <a:srgbClr val="A4A3A4"/>
          </p15:clr>
        </p15:guide>
        <p15:guide id="3" pos="2880" userDrawn="1">
          <p15:clr>
            <a:srgbClr val="A4A3A4"/>
          </p15:clr>
        </p15:guide>
        <p15:guide id="4" orient="horz" pos="984" userDrawn="1">
          <p15:clr>
            <a:srgbClr val="A4A3A4"/>
          </p15:clr>
        </p15:guide>
        <p15:guide id="5" pos="576" userDrawn="1">
          <p15:clr>
            <a:srgbClr val="A4A3A4"/>
          </p15:clr>
        </p15:guide>
        <p15:guide id="6" orient="horz" pos="528" userDrawn="1">
          <p15:clr>
            <a:srgbClr val="A4A3A4"/>
          </p15:clr>
        </p15:guide>
        <p15:guide id="7" orient="horz" pos="2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128" d="100"/>
          <a:sy n="128" d="100"/>
        </p:scale>
        <p:origin x="1104" y="90"/>
      </p:cViewPr>
      <p:guideLst>
        <p:guide orient="horz" pos="240"/>
        <p:guide pos="888"/>
        <p:guide pos="2880"/>
        <p:guide orient="horz" pos="984"/>
        <p:guide pos="576"/>
        <p:guide orient="horz" pos="528"/>
        <p:guide orient="horz" pos="26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12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5" y="0"/>
            <a:ext cx="4029282" cy="351124"/>
          </a:xfrm>
          <a:prstGeom prst="rect">
            <a:avLst/>
          </a:prstGeom>
        </p:spPr>
        <p:txBody>
          <a:bodyPr vert="horz" lIns="91440" tIns="45720" rIns="91440" bIns="45720" rtlCol="0"/>
          <a:lstStyle>
            <a:lvl1pPr algn="r">
              <a:defRPr sz="1200"/>
            </a:lvl1pPr>
          </a:lstStyle>
          <a:p>
            <a:fld id="{01DB0219-0D86-4BF6-B33A-B4885634B097}" type="datetimeFigureOut">
              <a:rPr lang="en-CA" smtClean="0"/>
              <a:t>2022-04-26</a:t>
            </a:fld>
            <a:endParaRPr lang="en-CA"/>
          </a:p>
        </p:txBody>
      </p:sp>
      <p:sp>
        <p:nvSpPr>
          <p:cNvPr id="4" name="Footer Placeholder 3"/>
          <p:cNvSpPr>
            <a:spLocks noGrp="1"/>
          </p:cNvSpPr>
          <p:nvPr>
            <p:ph type="ftr" sz="quarter" idx="2"/>
          </p:nvPr>
        </p:nvSpPr>
        <p:spPr>
          <a:xfrm>
            <a:off x="1" y="6659278"/>
            <a:ext cx="4029282" cy="35112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5" y="6659278"/>
            <a:ext cx="4029282" cy="351123"/>
          </a:xfrm>
          <a:prstGeom prst="rect">
            <a:avLst/>
          </a:prstGeom>
        </p:spPr>
        <p:txBody>
          <a:bodyPr vert="horz" lIns="91440" tIns="45720" rIns="91440" bIns="45720" rtlCol="0" anchor="b"/>
          <a:lstStyle>
            <a:lvl1pPr algn="r">
              <a:defRPr sz="1200"/>
            </a:lvl1pPr>
          </a:lstStyle>
          <a:p>
            <a:fld id="{BA8ACDE2-104F-4BB6-9304-059241336801}" type="slidenum">
              <a:rPr lang="en-CA" smtClean="0"/>
              <a:t>‹#›</a:t>
            </a:fld>
            <a:endParaRPr lang="en-CA"/>
          </a:p>
        </p:txBody>
      </p:sp>
    </p:spTree>
    <p:extLst>
      <p:ext uri="{BB962C8B-B14F-4D97-AF65-F5344CB8AC3E}">
        <p14:creationId xmlns:p14="http://schemas.microsoft.com/office/powerpoint/2010/main" val="4866528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973"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828" y="0"/>
            <a:ext cx="4028973" cy="350838"/>
          </a:xfrm>
          <a:prstGeom prst="rect">
            <a:avLst/>
          </a:prstGeom>
        </p:spPr>
        <p:txBody>
          <a:bodyPr vert="horz" lIns="91440" tIns="45720" rIns="91440" bIns="45720" rtlCol="0"/>
          <a:lstStyle>
            <a:lvl1pPr algn="r">
              <a:defRPr sz="1200"/>
            </a:lvl1pPr>
          </a:lstStyle>
          <a:p>
            <a:fld id="{3D74D905-1A58-47C3-AECA-7A9B67724C63}" type="datetimeFigureOut">
              <a:rPr lang="en-CA" smtClean="0"/>
              <a:t>2022-04-26</a:t>
            </a:fld>
            <a:endParaRPr lang="en-CA"/>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29641" y="3373438"/>
            <a:ext cx="743712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6659564"/>
            <a:ext cx="4028973"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828" y="6659564"/>
            <a:ext cx="4028973" cy="350837"/>
          </a:xfrm>
          <a:prstGeom prst="rect">
            <a:avLst/>
          </a:prstGeom>
        </p:spPr>
        <p:txBody>
          <a:bodyPr vert="horz" lIns="91440" tIns="45720" rIns="91440" bIns="45720" rtlCol="0" anchor="b"/>
          <a:lstStyle>
            <a:lvl1pPr algn="r">
              <a:defRPr sz="1200"/>
            </a:lvl1pPr>
          </a:lstStyle>
          <a:p>
            <a:fld id="{1A47EAC5-9981-4438-B40B-A8B52EA3285C}" type="slidenum">
              <a:rPr lang="en-CA" smtClean="0"/>
              <a:t>‹#›</a:t>
            </a:fld>
            <a:endParaRPr lang="en-CA"/>
          </a:p>
        </p:txBody>
      </p:sp>
    </p:spTree>
    <p:extLst>
      <p:ext uri="{BB962C8B-B14F-4D97-AF65-F5344CB8AC3E}">
        <p14:creationId xmlns:p14="http://schemas.microsoft.com/office/powerpoint/2010/main" val="30172450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46037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85894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1252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29033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93882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8CCEF5-3EEF-42CE-8156-4F248CB8D7A6}" type="datetime1">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52068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DBD00-FAB6-4202-BA57-447FBB6AD59C}" type="datetime1">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19894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DF5230-7903-4909-A5F9-B9F1BFE77033}" type="datetime1">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36342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B36968-68C4-44D1-A113-D5D3E4F65A4E}" type="datetime1">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225270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35DA54-2861-49CD-B0D3-B5C6956DC0BE}" type="datetime1">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43420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9B47B8-7993-49FF-8CBC-7B819AFCD9E9}" type="datetime1">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93052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4E6E7-CCC8-43B5-B8FA-1566A3164BCB}" type="datetime1">
              <a:rPr lang="en-CA" smtClean="0"/>
              <a:t>2022-04-26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07308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E4C900-E6D3-4875-92E8-4FB0B9297927}" type="datetime1">
              <a:rPr lang="en-CA" smtClean="0"/>
              <a:t>2022-04-26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276818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865F2-36B4-425E-9AF9-59B4B3463256}" type="datetime1">
              <a:rPr lang="en-CA" smtClean="0"/>
              <a:t>2022-04-26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295704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A6722E-AFD3-4533-BD07-57D88770889C}" type="datetime1">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0423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2F739-C879-4DE9-B8C7-0B80E3562DB6}" type="datetime1">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6BEA55-C955-4D6D-A249-0DF03CD3140C}" type="slidenum">
              <a:rPr lang="en-CA" smtClean="0"/>
              <a:t>‹#›</a:t>
            </a:fld>
            <a:endParaRPr lang="en-CA"/>
          </a:p>
        </p:txBody>
      </p:sp>
    </p:spTree>
    <p:extLst>
      <p:ext uri="{BB962C8B-B14F-4D97-AF65-F5344CB8AC3E}">
        <p14:creationId xmlns:p14="http://schemas.microsoft.com/office/powerpoint/2010/main" val="169481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898B7-A0A9-429F-8315-5CCA65359C8A}" type="datetime1">
              <a:rPr lang="en-CA" smtClean="0"/>
              <a:t>2022-04-26</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BEA55-C955-4D6D-A249-0DF03CD3140C}" type="slidenum">
              <a:rPr lang="en-CA" smtClean="0"/>
              <a:t>‹#›</a:t>
            </a:fld>
            <a:endParaRPr lang="en-CA"/>
          </a:p>
        </p:txBody>
      </p:sp>
    </p:spTree>
    <p:extLst>
      <p:ext uri="{BB962C8B-B14F-4D97-AF65-F5344CB8AC3E}">
        <p14:creationId xmlns:p14="http://schemas.microsoft.com/office/powerpoint/2010/main" val="1846090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750588" y="467875"/>
            <a:ext cx="1651992" cy="2135066"/>
          </a:xfrm>
          <a:prstGeom prst="rect">
            <a:avLst/>
          </a:prstGeom>
          <a:effectLst>
            <a:glow rad="139700">
              <a:schemeClr val="bg1">
                <a:alpha val="40000"/>
              </a:schemeClr>
            </a:glow>
          </a:effectLst>
        </p:spPr>
      </p:pic>
      <p:sp>
        <p:nvSpPr>
          <p:cNvPr id="8" name="TextBox 7"/>
          <p:cNvSpPr txBox="1"/>
          <p:nvPr/>
        </p:nvSpPr>
        <p:spPr>
          <a:xfrm>
            <a:off x="5402580" y="5996940"/>
            <a:ext cx="2743200" cy="461665"/>
          </a:xfrm>
          <a:prstGeom prst="rect">
            <a:avLst/>
          </a:prstGeom>
          <a:noFill/>
          <a:ln>
            <a:noFill/>
          </a:ln>
        </p:spPr>
        <p:txBody>
          <a:bodyPr wrap="square" rtlCol="0">
            <a:spAutoFit/>
          </a:bodyPr>
          <a:lstStyle/>
          <a:p>
            <a:r>
              <a:rPr lang="en-US" sz="2400" b="1" dirty="0" smtClean="0">
                <a:solidFill>
                  <a:srgbClr val="612466"/>
                </a:solidFill>
                <a:latin typeface="Helvetica" pitchFamily="2" charset="0"/>
              </a:rPr>
              <a:t>Fred Bellefeuille</a:t>
            </a:r>
            <a:endParaRPr lang="en-US" sz="2400" b="1" dirty="0">
              <a:solidFill>
                <a:srgbClr val="612466"/>
              </a:solidFill>
              <a:latin typeface="Helvetica"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66772">
            <a:off x="2508596" y="4208264"/>
            <a:ext cx="3560594" cy="1627806"/>
          </a:xfrm>
          <a:prstGeom prst="rect">
            <a:avLst/>
          </a:prstGeom>
          <a:effectLst>
            <a:outerShdw blurRad="215900" dist="203200" dir="5400000" algn="ctr" rotWithShape="0">
              <a:srgbClr val="000000">
                <a:alpha val="43137"/>
              </a:srgbClr>
            </a:outerShdw>
            <a:softEdge rad="0"/>
          </a:effectLst>
        </p:spPr>
      </p:pic>
      <p:sp>
        <p:nvSpPr>
          <p:cNvPr id="11" name="TextBox 10"/>
          <p:cNvSpPr txBox="1"/>
          <p:nvPr/>
        </p:nvSpPr>
        <p:spPr>
          <a:xfrm>
            <a:off x="1423798" y="2498554"/>
            <a:ext cx="6310502" cy="579646"/>
          </a:xfrm>
          <a:prstGeom prst="rect">
            <a:avLst/>
          </a:prstGeom>
          <a:noFill/>
          <a:ln>
            <a:noFill/>
          </a:ln>
          <a:effectLst/>
        </p:spPr>
        <p:txBody>
          <a:bodyPr wrap="square" rtlCol="0">
            <a:spAutoFit/>
            <a:scene3d>
              <a:camera prst="orthographicFront"/>
              <a:lightRig rig="threePt" dir="t"/>
            </a:scene3d>
            <a:sp3d contourW="12700">
              <a:contourClr>
                <a:srgbClr val="612466"/>
              </a:contourClr>
            </a:sp3d>
          </a:bodyPr>
          <a:lstStyle/>
          <a:p>
            <a:pPr lvl="0" algn="ctr">
              <a:lnSpc>
                <a:spcPts val="3800"/>
              </a:lnSpc>
            </a:pPr>
            <a:r>
              <a:rPr lang="en-CA" sz="4000" spc="-80" dirty="0">
                <a:ln w="3175">
                  <a:solidFill>
                    <a:srgbClr val="612466"/>
                  </a:solidFill>
                </a:ln>
                <a:solidFill>
                  <a:schemeClr val="bg1"/>
                </a:solidFill>
                <a:latin typeface="Choque Display SSi" panose="02020500000000000000" pitchFamily="18" charset="0"/>
              </a:rPr>
              <a:t> </a:t>
            </a:r>
            <a:r>
              <a:rPr lang="en-US" sz="4000" dirty="0" smtClean="0">
                <a:solidFill>
                  <a:srgbClr val="612466"/>
                </a:solidFill>
                <a:latin typeface="Choque Display SSi" panose="02020500000000000000" pitchFamily="18" charset="0"/>
              </a:rPr>
              <a:t>Anishinabe</a:t>
            </a:r>
            <a:r>
              <a:rPr lang="en-US" altLang="en-US" sz="4000" dirty="0" smtClean="0">
                <a:solidFill>
                  <a:srgbClr val="612466"/>
                </a:solidFill>
                <a:latin typeface="Choque Display SSi" panose="02020500000000000000" pitchFamily="18" charset="0"/>
              </a:rPr>
              <a:t>k Citizenship</a:t>
            </a:r>
            <a:endParaRPr lang="en-CA" sz="4000" spc="-80" dirty="0">
              <a:ln w="3175">
                <a:solidFill>
                  <a:srgbClr val="612466"/>
                </a:solidFill>
              </a:ln>
              <a:solidFill>
                <a:srgbClr val="612466"/>
              </a:solidFill>
              <a:effectLst>
                <a:glow rad="127000">
                  <a:srgbClr val="612466"/>
                </a:glow>
                <a:outerShdw blurRad="50800" dist="50800" dir="5400000" algn="ctr" rotWithShape="0">
                  <a:srgbClr val="612466"/>
                </a:outerShdw>
              </a:effectLst>
              <a:latin typeface="Choque Display SSi" panose="02020500000000000000" pitchFamily="18" charset="0"/>
            </a:endParaRPr>
          </a:p>
        </p:txBody>
      </p:sp>
      <p:sp>
        <p:nvSpPr>
          <p:cNvPr id="3" name="Rectangle 2"/>
          <p:cNvSpPr/>
          <p:nvPr/>
        </p:nvSpPr>
        <p:spPr>
          <a:xfrm>
            <a:off x="2026800" y="3249835"/>
            <a:ext cx="5094000" cy="830997"/>
          </a:xfrm>
          <a:prstGeom prst="rect">
            <a:avLst/>
          </a:prstGeom>
          <a:ln>
            <a:noFill/>
          </a:ln>
        </p:spPr>
        <p:txBody>
          <a:bodyPr wrap="square">
            <a:spAutoFit/>
          </a:bodyPr>
          <a:lstStyle/>
          <a:p>
            <a:pPr algn="ctr"/>
            <a:r>
              <a:rPr lang="en-US" altLang="en-US" sz="2400" b="1" dirty="0">
                <a:solidFill>
                  <a:srgbClr val="612466"/>
                </a:solidFill>
                <a:latin typeface="Helvetica" pitchFamily="2" charset="0"/>
              </a:rPr>
              <a:t>What do other </a:t>
            </a:r>
            <a:r>
              <a:rPr lang="en-US" altLang="en-US" sz="2400" b="1" dirty="0" smtClean="0">
                <a:solidFill>
                  <a:srgbClr val="612466"/>
                </a:solidFill>
                <a:latin typeface="Helvetica" pitchFamily="2" charset="0"/>
              </a:rPr>
              <a:t>nations </a:t>
            </a:r>
            <a:r>
              <a:rPr lang="en-US" altLang="en-US" sz="2400" b="1" dirty="0">
                <a:solidFill>
                  <a:srgbClr val="612466"/>
                </a:solidFill>
                <a:latin typeface="Helvetica" pitchFamily="2" charset="0"/>
              </a:rPr>
              <a:t>do when determining Nation </a:t>
            </a:r>
            <a:r>
              <a:rPr lang="en-US" altLang="en-US" sz="2400" b="1" dirty="0" smtClean="0">
                <a:solidFill>
                  <a:srgbClr val="612466"/>
                </a:solidFill>
                <a:latin typeface="Helvetica" pitchFamily="2" charset="0"/>
              </a:rPr>
              <a:t>Citizenship</a:t>
            </a:r>
            <a:r>
              <a:rPr lang="en-US" altLang="en-US" sz="2400" b="1" dirty="0">
                <a:solidFill>
                  <a:srgbClr val="612466"/>
                </a:solidFill>
                <a:latin typeface="Helvetica" pitchFamily="2" charset="0"/>
              </a:rPr>
              <a:t>?</a:t>
            </a:r>
          </a:p>
        </p:txBody>
      </p:sp>
    </p:spTree>
    <p:extLst>
      <p:ext uri="{BB962C8B-B14F-4D97-AF65-F5344CB8AC3E}">
        <p14:creationId xmlns:p14="http://schemas.microsoft.com/office/powerpoint/2010/main" val="533419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80" y="1562932"/>
            <a:ext cx="7004829" cy="4351338"/>
          </a:xfrm>
        </p:spPr>
        <p:txBody>
          <a:bodyPr>
            <a:noAutofit/>
          </a:bodyPr>
          <a:lstStyle/>
          <a:p>
            <a:pPr>
              <a:lnSpc>
                <a:spcPct val="100000"/>
              </a:lnSpc>
            </a:pPr>
            <a:r>
              <a:rPr lang="en-US" altLang="en-US" sz="2000" dirty="0">
                <a:latin typeface="Helvetica" pitchFamily="2" charset="0"/>
              </a:rPr>
              <a:t>O</a:t>
            </a:r>
            <a:r>
              <a:rPr lang="en-US" altLang="en-US" sz="2000" dirty="0" smtClean="0">
                <a:latin typeface="Helvetica" pitchFamily="2" charset="0"/>
              </a:rPr>
              <a:t>f </a:t>
            </a:r>
            <a:r>
              <a:rPr lang="en-US" altLang="en-US" sz="2000" dirty="0">
                <a:latin typeface="Helvetica" pitchFamily="2" charset="0"/>
              </a:rPr>
              <a:t>Nisga’a ancestry and their mother was born into one of the Nisga’a </a:t>
            </a:r>
            <a:r>
              <a:rPr lang="en-US" altLang="en-US" sz="2000" dirty="0" smtClean="0">
                <a:latin typeface="Helvetica" pitchFamily="2" charset="0"/>
              </a:rPr>
              <a:t>tribes.</a:t>
            </a:r>
            <a:endParaRPr lang="en-US" altLang="en-US" sz="2000" dirty="0">
              <a:latin typeface="Helvetica" pitchFamily="2" charset="0"/>
            </a:endParaRPr>
          </a:p>
          <a:p>
            <a:pPr>
              <a:lnSpc>
                <a:spcPct val="100000"/>
              </a:lnSpc>
            </a:pPr>
            <a:r>
              <a:rPr lang="en-US" altLang="en-US" sz="2000" dirty="0" smtClean="0">
                <a:latin typeface="Helvetica" pitchFamily="2" charset="0"/>
              </a:rPr>
              <a:t>A </a:t>
            </a:r>
            <a:r>
              <a:rPr lang="en-US" altLang="en-US" sz="2000" dirty="0">
                <a:latin typeface="Helvetica" pitchFamily="2" charset="0"/>
              </a:rPr>
              <a:t>descendant of an individual described </a:t>
            </a:r>
            <a:r>
              <a:rPr lang="en-US" altLang="en-US" sz="2000" dirty="0" smtClean="0">
                <a:latin typeface="Helvetica" pitchFamily="2" charset="0"/>
              </a:rPr>
              <a:t>above.</a:t>
            </a:r>
            <a:endParaRPr lang="en-US" altLang="en-US" sz="2000" dirty="0">
              <a:latin typeface="Helvetica" pitchFamily="2" charset="0"/>
            </a:endParaRPr>
          </a:p>
          <a:p>
            <a:pPr>
              <a:lnSpc>
                <a:spcPct val="100000"/>
              </a:lnSpc>
            </a:pPr>
            <a:r>
              <a:rPr lang="en-US" altLang="en-US" sz="2000" dirty="0">
                <a:latin typeface="Helvetica" pitchFamily="2" charset="0"/>
              </a:rPr>
              <a:t>A</a:t>
            </a:r>
            <a:r>
              <a:rPr lang="en-US" altLang="en-US" sz="2000" dirty="0" smtClean="0">
                <a:latin typeface="Helvetica" pitchFamily="2" charset="0"/>
              </a:rPr>
              <a:t>n </a:t>
            </a:r>
            <a:r>
              <a:rPr lang="en-US" altLang="en-US" sz="2000" dirty="0">
                <a:latin typeface="Helvetica" pitchFamily="2" charset="0"/>
              </a:rPr>
              <a:t>adopted child of an individual described </a:t>
            </a:r>
            <a:r>
              <a:rPr lang="en-US" altLang="en-US" sz="2000" dirty="0" smtClean="0">
                <a:latin typeface="Helvetica" pitchFamily="2" charset="0"/>
              </a:rPr>
              <a:t>above.</a:t>
            </a:r>
          </a:p>
          <a:p>
            <a:pPr>
              <a:lnSpc>
                <a:spcPct val="100000"/>
              </a:lnSpc>
            </a:pPr>
            <a:r>
              <a:rPr lang="en-US" altLang="en-US" sz="2000" dirty="0" smtClean="0">
                <a:latin typeface="Helvetica" pitchFamily="2" charset="0"/>
              </a:rPr>
              <a:t>An </a:t>
            </a:r>
            <a:r>
              <a:rPr lang="en-US" altLang="en-US" sz="2000" dirty="0">
                <a:latin typeface="Helvetica" pitchFamily="2" charset="0"/>
              </a:rPr>
              <a:t>aboriginal individual who is married to someone described above and has been adopted by one of the four Nisga’a tribes in accordance with </a:t>
            </a:r>
            <a:r>
              <a:rPr lang="en-US" altLang="en-US" sz="2000" i="1" dirty="0" err="1">
                <a:latin typeface="Helvetica" pitchFamily="2" charset="0"/>
              </a:rPr>
              <a:t>Ayuukhl</a:t>
            </a:r>
            <a:r>
              <a:rPr lang="en-US" altLang="en-US" sz="2000" i="1" dirty="0">
                <a:latin typeface="Helvetica" pitchFamily="2" charset="0"/>
              </a:rPr>
              <a:t> Nisga’a, </a:t>
            </a:r>
            <a:r>
              <a:rPr lang="en-US" altLang="en-US" sz="2000" dirty="0">
                <a:latin typeface="Helvetica" pitchFamily="2" charset="0"/>
              </a:rPr>
              <a:t>that is, the individual has been accepted by a Nisga’a tribe, as a member of that tribe, in the presence of witnesses from the other Nisga’a tribes at a settlement or stone moving feast</a:t>
            </a:r>
            <a:r>
              <a:rPr lang="en-US" altLang="en-US" sz="2000" dirty="0" smtClean="0">
                <a:latin typeface="Helvetica" pitchFamily="2" charset="0"/>
              </a:rPr>
              <a:t>.</a:t>
            </a:r>
            <a:endParaRPr lang="en-US" sz="2000" dirty="0">
              <a:latin typeface="Helvetica" pitchFamily="2" charset="0"/>
            </a:endParaRPr>
          </a:p>
        </p:txBody>
      </p:sp>
      <p:sp>
        <p:nvSpPr>
          <p:cNvPr id="6" name="Rectangle 5"/>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TextBox 7"/>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9" name="TextBox 8"/>
          <p:cNvSpPr txBox="1"/>
          <p:nvPr/>
        </p:nvSpPr>
        <p:spPr>
          <a:xfrm>
            <a:off x="1244377" y="593912"/>
            <a:ext cx="6641726" cy="502702"/>
          </a:xfrm>
          <a:prstGeom prst="rect">
            <a:avLst/>
          </a:prstGeom>
          <a:noFill/>
        </p:spPr>
        <p:txBody>
          <a:bodyPr wrap="square" rtlCol="0">
            <a:spAutoFit/>
          </a:bodyPr>
          <a:lstStyle/>
          <a:p>
            <a:pPr algn="ctr">
              <a:lnSpc>
                <a:spcPts val="3200"/>
              </a:lnSpc>
            </a:pPr>
            <a:r>
              <a:rPr lang="en-US" altLang="en-US" sz="3200" dirty="0">
                <a:solidFill>
                  <a:srgbClr val="612466"/>
                </a:solidFill>
                <a:latin typeface="Choque Display SSi" panose="02020500000000000000" pitchFamily="18" charset="0"/>
              </a:rPr>
              <a:t>Nisga’a Citizenship</a:t>
            </a:r>
            <a:endParaRPr lang="en-US" sz="3200" dirty="0">
              <a:solidFill>
                <a:srgbClr val="612466"/>
              </a:solidFill>
              <a:latin typeface="Choque Display SSi" panose="02020500000000000000" pitchFamily="18" charset="0"/>
            </a:endParaRPr>
          </a:p>
        </p:txBody>
      </p:sp>
      <p:pic>
        <p:nvPicPr>
          <p:cNvPr id="10" name="Picture 9"/>
          <p:cNvPicPr>
            <a:picLocks noChangeAspect="1"/>
          </p:cNvPicPr>
          <p:nvPr/>
        </p:nvPicPr>
        <p:blipFill>
          <a:blip r:embed="rId2"/>
          <a:stretch>
            <a:fillRect/>
          </a:stretch>
        </p:blipFill>
        <p:spPr>
          <a:xfrm>
            <a:off x="300990" y="64917"/>
            <a:ext cx="1214356" cy="1569456"/>
          </a:xfrm>
          <a:prstGeom prst="rect">
            <a:avLst/>
          </a:prstGeom>
        </p:spPr>
      </p:pic>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1577527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325" y="1567100"/>
            <a:ext cx="6941820" cy="3874330"/>
          </a:xfrm>
        </p:spPr>
        <p:txBody>
          <a:bodyPr>
            <a:noAutofit/>
          </a:bodyPr>
          <a:lstStyle/>
          <a:p>
            <a:pPr>
              <a:lnSpc>
                <a:spcPct val="100000"/>
              </a:lnSpc>
            </a:pPr>
            <a:r>
              <a:rPr lang="en-US" altLang="en-US" sz="2000" dirty="0">
                <a:latin typeface="Helvetica" pitchFamily="2" charset="0"/>
              </a:rPr>
              <a:t>Tribal governments use a variety of methods to determine their membership, many with blood quantum requirements, others without, some using lineal ancestry. </a:t>
            </a:r>
          </a:p>
          <a:p>
            <a:pPr>
              <a:lnSpc>
                <a:spcPct val="100000"/>
              </a:lnSpc>
            </a:pPr>
            <a:r>
              <a:rPr lang="en-US" altLang="en-US" sz="2000" dirty="0">
                <a:latin typeface="Helvetica" pitchFamily="2" charset="0"/>
              </a:rPr>
              <a:t>The decision of whether or not to use a blood quantum requirement is wholly at the discretion of the tribe as a part of their tribal sovereignty. </a:t>
            </a:r>
          </a:p>
          <a:p>
            <a:pPr>
              <a:lnSpc>
                <a:spcPct val="100000"/>
              </a:lnSpc>
            </a:pPr>
            <a:r>
              <a:rPr lang="en-US" altLang="en-US" sz="2000" dirty="0">
                <a:latin typeface="Helvetica" pitchFamily="2" charset="0"/>
              </a:rPr>
              <a:t>Although tribal constitutions provide that tribal councils can pass ordinances to govern the </a:t>
            </a:r>
            <a:r>
              <a:rPr lang="en-US" altLang="en-US" sz="2000" dirty="0" smtClean="0">
                <a:latin typeface="Helvetica" pitchFamily="2" charset="0"/>
              </a:rPr>
              <a:t>enrolment </a:t>
            </a:r>
            <a:r>
              <a:rPr lang="en-US" altLang="en-US" sz="2000" dirty="0">
                <a:latin typeface="Helvetica" pitchFamily="2" charset="0"/>
              </a:rPr>
              <a:t>process and establish </a:t>
            </a:r>
            <a:r>
              <a:rPr lang="en-US" altLang="en-US" sz="2000" dirty="0" smtClean="0">
                <a:latin typeface="Helvetica" pitchFamily="2" charset="0"/>
              </a:rPr>
              <a:t>enrolment </a:t>
            </a:r>
            <a:r>
              <a:rPr lang="en-US" altLang="en-US" sz="2000" dirty="0">
                <a:latin typeface="Helvetica" pitchFamily="2" charset="0"/>
              </a:rPr>
              <a:t>committees to review applications, most have not. </a:t>
            </a:r>
          </a:p>
          <a:p>
            <a:endParaRPr lang="en-US" sz="1600" dirty="0">
              <a:latin typeface="Helvetica" pitchFamily="2" charset="0"/>
            </a:endParaRPr>
          </a:p>
        </p:txBody>
      </p:sp>
      <p:sp>
        <p:nvSpPr>
          <p:cNvPr id="5" name="TextBox 4"/>
          <p:cNvSpPr txBox="1"/>
          <p:nvPr/>
        </p:nvSpPr>
        <p:spPr>
          <a:xfrm>
            <a:off x="1252469" y="593912"/>
            <a:ext cx="6641726" cy="502702"/>
          </a:xfrm>
          <a:prstGeom prst="rect">
            <a:avLst/>
          </a:prstGeom>
          <a:noFill/>
        </p:spPr>
        <p:txBody>
          <a:bodyPr wrap="square" rtlCol="0">
            <a:spAutoFit/>
          </a:bodyPr>
          <a:lstStyle/>
          <a:p>
            <a:pPr algn="ctr">
              <a:lnSpc>
                <a:spcPts val="3200"/>
              </a:lnSpc>
            </a:pPr>
            <a:r>
              <a:rPr lang="en-US" altLang="en-US" sz="3200" dirty="0">
                <a:solidFill>
                  <a:srgbClr val="612466"/>
                </a:solidFill>
                <a:latin typeface="Choque Display SSi" panose="02020500000000000000" pitchFamily="18" charset="0"/>
              </a:rPr>
              <a:t>Tribes in the </a:t>
            </a:r>
            <a:r>
              <a:rPr lang="en-US" altLang="en-US" sz="3200" dirty="0" smtClean="0">
                <a:solidFill>
                  <a:srgbClr val="612466"/>
                </a:solidFill>
                <a:latin typeface="Choque Display SSi" panose="02020500000000000000" pitchFamily="18" charset="0"/>
              </a:rPr>
              <a:t>USA</a:t>
            </a:r>
            <a:endParaRPr lang="en-US" sz="3200" dirty="0">
              <a:solidFill>
                <a:srgbClr val="612466"/>
              </a:solidFill>
              <a:latin typeface="Choque Display SSi" panose="02020500000000000000" pitchFamily="18" charset="0"/>
            </a:endParaRPr>
          </a:p>
        </p:txBody>
      </p:sp>
      <p:sp>
        <p:nvSpPr>
          <p:cNvPr id="7" name="Rectangle 6"/>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TextBox 7"/>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9" name="Picture 8"/>
          <p:cNvPicPr>
            <a:picLocks noChangeAspect="1"/>
          </p:cNvPicPr>
          <p:nvPr/>
        </p:nvPicPr>
        <p:blipFill>
          <a:blip r:embed="rId2"/>
          <a:stretch>
            <a:fillRect/>
          </a:stretch>
        </p:blipFill>
        <p:spPr>
          <a:xfrm>
            <a:off x="300990" y="64917"/>
            <a:ext cx="1214356" cy="1569456"/>
          </a:xfrm>
          <a:prstGeom prst="rect">
            <a:avLst/>
          </a:prstGeom>
        </p:spPr>
      </p:pic>
      <p:sp>
        <p:nvSpPr>
          <p:cNvPr id="10"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213052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700" y="1567888"/>
            <a:ext cx="7183415" cy="1938992"/>
          </a:xfrm>
          <a:prstGeom prst="rect">
            <a:avLst/>
          </a:prstGeom>
        </p:spPr>
        <p:txBody>
          <a:bodyPr wrap="square">
            <a:spAutoFit/>
          </a:bodyPr>
          <a:lstStyle/>
          <a:p>
            <a:pPr marL="285750" indent="-285750">
              <a:buFont typeface="Arial" panose="020B0604020202020204" pitchFamily="34" charset="0"/>
              <a:buChar char="•"/>
            </a:pPr>
            <a:r>
              <a:rPr lang="en-US" altLang="en-US" sz="2000" dirty="0">
                <a:latin typeface="Helvetica" pitchFamily="2" charset="0"/>
              </a:rPr>
              <a:t>Navajo Nation – </a:t>
            </a:r>
            <a:r>
              <a:rPr lang="en-US" altLang="en-US" sz="2000" dirty="0" smtClean="0">
                <a:latin typeface="Helvetica" pitchFamily="2" charset="0"/>
              </a:rPr>
              <a:t>a </a:t>
            </a:r>
            <a:r>
              <a:rPr lang="en-US" altLang="en-US" sz="2000" dirty="0">
                <a:latin typeface="Helvetica" pitchFamily="2" charset="0"/>
              </a:rPr>
              <a:t>person must be one quarter Navajo to be enrolled as a member of the Navajo </a:t>
            </a:r>
            <a:r>
              <a:rPr lang="en-US" altLang="en-US" sz="2000" dirty="0" smtClean="0">
                <a:latin typeface="Helvetica" pitchFamily="2" charset="0"/>
              </a:rPr>
              <a:t>Nation. </a:t>
            </a:r>
            <a:endParaRPr lang="en-US" altLang="en-US" sz="2000" dirty="0" smtClean="0">
              <a:latin typeface="Helvetica" pitchFamily="2" charset="0"/>
            </a:endParaRPr>
          </a:p>
          <a:p>
            <a:pPr marL="285750" indent="-285750">
              <a:buFont typeface="Arial" panose="020B0604020202020204" pitchFamily="34" charset="0"/>
              <a:buChar char="•"/>
            </a:pPr>
            <a:endParaRPr lang="en-US" altLang="en-US" sz="2000" dirty="0">
              <a:latin typeface="Helvetica" pitchFamily="2" charset="0"/>
            </a:endParaRPr>
          </a:p>
          <a:p>
            <a:pPr marL="285750" indent="-285750">
              <a:buFont typeface="Arial" panose="020B0604020202020204" pitchFamily="34" charset="0"/>
              <a:buChar char="•"/>
            </a:pPr>
            <a:r>
              <a:rPr lang="en-US" altLang="en-US" sz="2000" dirty="0">
                <a:latin typeface="Helvetica" pitchFamily="2" charset="0"/>
              </a:rPr>
              <a:t>No </a:t>
            </a:r>
            <a:r>
              <a:rPr lang="en-US" altLang="en-US" sz="2000" dirty="0" smtClean="0">
                <a:latin typeface="Helvetica" pitchFamily="2" charset="0"/>
              </a:rPr>
              <a:t>adoption.</a:t>
            </a:r>
            <a:endParaRPr lang="en-US" altLang="en-US" sz="2000" dirty="0" smtClean="0">
              <a:latin typeface="Helvetica" pitchFamily="2" charset="0"/>
            </a:endParaRPr>
          </a:p>
          <a:p>
            <a:pPr marL="285750" indent="-285750">
              <a:buFont typeface="Arial" panose="020B0604020202020204" pitchFamily="34" charset="0"/>
              <a:buChar char="•"/>
            </a:pPr>
            <a:endParaRPr lang="en-US" altLang="en-US" sz="2000" dirty="0">
              <a:latin typeface="Helvetica" pitchFamily="2" charset="0"/>
            </a:endParaRPr>
          </a:p>
          <a:p>
            <a:pPr marL="285750" indent="-285750">
              <a:buFont typeface="Arial" panose="020B0604020202020204" pitchFamily="34" charset="0"/>
              <a:buChar char="•"/>
            </a:pPr>
            <a:r>
              <a:rPr lang="en-US" altLang="en-US" sz="2000" dirty="0">
                <a:latin typeface="Helvetica" pitchFamily="2" charset="0"/>
              </a:rPr>
              <a:t>No membership in another tribe.</a:t>
            </a:r>
          </a:p>
        </p:txBody>
      </p:sp>
      <p:sp>
        <p:nvSpPr>
          <p:cNvPr id="8" name="TextBox 7"/>
          <p:cNvSpPr txBox="1"/>
          <p:nvPr/>
        </p:nvSpPr>
        <p:spPr>
          <a:xfrm>
            <a:off x="2053577" y="548410"/>
            <a:ext cx="5043135" cy="584775"/>
          </a:xfrm>
          <a:prstGeom prst="rect">
            <a:avLst/>
          </a:prstGeom>
          <a:noFill/>
        </p:spPr>
        <p:txBody>
          <a:bodyPr wrap="square" rtlCol="0">
            <a:spAutoFit/>
          </a:bodyPr>
          <a:lstStyle/>
          <a:p>
            <a:pPr algn="ctr"/>
            <a:r>
              <a:rPr lang="en-US" altLang="en-US" sz="3200" dirty="0">
                <a:solidFill>
                  <a:srgbClr val="612466"/>
                </a:solidFill>
                <a:latin typeface="Choque Display SSi" panose="02020500000000000000" pitchFamily="18" charset="0"/>
              </a:rPr>
              <a:t>Navajo Nation</a:t>
            </a:r>
            <a:endParaRPr lang="en-US" sz="3200" dirty="0">
              <a:solidFill>
                <a:srgbClr val="612466"/>
              </a:solidFill>
              <a:latin typeface="Choque Display SSi" panose="02020500000000000000" pitchFamily="18" charset="0"/>
            </a:endParaRPr>
          </a:p>
        </p:txBody>
      </p:sp>
      <p:sp>
        <p:nvSpPr>
          <p:cNvPr id="9" name="Rectangle 8"/>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11" name="Picture 10"/>
          <p:cNvPicPr>
            <a:picLocks noChangeAspect="1"/>
          </p:cNvPicPr>
          <p:nvPr/>
        </p:nvPicPr>
        <p:blipFill>
          <a:blip r:embed="rId2"/>
          <a:stretch>
            <a:fillRect/>
          </a:stretch>
        </p:blipFill>
        <p:spPr>
          <a:xfrm>
            <a:off x="300990" y="64917"/>
            <a:ext cx="1214356" cy="1569456"/>
          </a:xfrm>
          <a:prstGeom prst="rect">
            <a:avLst/>
          </a:prstGeom>
        </p:spPr>
      </p:pic>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39818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5020" y="548410"/>
            <a:ext cx="5021580" cy="584775"/>
          </a:xfrm>
          <a:prstGeom prst="rect">
            <a:avLst/>
          </a:prstGeom>
          <a:noFill/>
        </p:spPr>
        <p:txBody>
          <a:bodyPr wrap="square" rtlCol="0">
            <a:spAutoFit/>
          </a:bodyPr>
          <a:lstStyle/>
          <a:p>
            <a:pPr algn="ctr"/>
            <a:r>
              <a:rPr lang="en-US" altLang="en-US" sz="3200" dirty="0">
                <a:solidFill>
                  <a:srgbClr val="612466"/>
                </a:solidFill>
                <a:latin typeface="Choque Display SSi" panose="02020500000000000000" pitchFamily="18" charset="0"/>
              </a:rPr>
              <a:t>Navajo Nation</a:t>
            </a:r>
            <a:endParaRPr lang="en-US" sz="3200" dirty="0">
              <a:solidFill>
                <a:srgbClr val="612466"/>
              </a:solidFill>
              <a:latin typeface="Choque Display SSi" panose="02020500000000000000" pitchFamily="18" charset="0"/>
            </a:endParaRPr>
          </a:p>
        </p:txBody>
      </p:sp>
      <p:pic>
        <p:nvPicPr>
          <p:cNvPr id="9" name="Picture 8"/>
          <p:cNvPicPr>
            <a:picLocks noChangeAspect="1"/>
          </p:cNvPicPr>
          <p:nvPr/>
        </p:nvPicPr>
        <p:blipFill>
          <a:blip r:embed="rId2"/>
          <a:stretch>
            <a:fillRect/>
          </a:stretch>
        </p:blipFill>
        <p:spPr>
          <a:xfrm>
            <a:off x="300990" y="64917"/>
            <a:ext cx="1214356" cy="1569456"/>
          </a:xfrm>
          <a:prstGeom prst="rect">
            <a:avLst/>
          </a:prstGeom>
        </p:spPr>
      </p:pic>
      <p:sp>
        <p:nvSpPr>
          <p:cNvPr id="10" name="Rectangle 9"/>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TextBox 10"/>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
        <p:nvSpPr>
          <p:cNvPr id="2" name="Rectangle 1"/>
          <p:cNvSpPr/>
          <p:nvPr/>
        </p:nvSpPr>
        <p:spPr>
          <a:xfrm>
            <a:off x="1738860" y="3384551"/>
            <a:ext cx="951875" cy="156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35640" y="3384551"/>
            <a:ext cx="951875" cy="156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29200" y="3384551"/>
            <a:ext cx="951875" cy="156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29202" y="3490980"/>
            <a:ext cx="574196" cy="276999"/>
          </a:xfrm>
          <a:prstGeom prst="rect">
            <a:avLst/>
          </a:prstGeom>
          <a:noFill/>
        </p:spPr>
        <p:txBody>
          <a:bodyPr wrap="none" rtlCol="0">
            <a:spAutoFit/>
          </a:bodyPr>
          <a:lstStyle/>
          <a:p>
            <a:r>
              <a:rPr lang="en-US" sz="1200" b="1" dirty="0" smtClean="0">
                <a:solidFill>
                  <a:schemeClr val="bg1"/>
                </a:solidFill>
                <a:latin typeface="Helvetica" pitchFamily="2" charset="0"/>
              </a:rPr>
              <a:t>80-90</a:t>
            </a:r>
            <a:endParaRPr lang="en-US" sz="1200" b="1" dirty="0">
              <a:solidFill>
                <a:schemeClr val="bg1"/>
              </a:solidFill>
              <a:latin typeface="Helvetica" pitchFamily="2" charset="0"/>
            </a:endParaRPr>
          </a:p>
        </p:txBody>
      </p:sp>
      <p:sp>
        <p:nvSpPr>
          <p:cNvPr id="31" name="TextBox 30"/>
          <p:cNvSpPr txBox="1"/>
          <p:nvPr/>
        </p:nvSpPr>
        <p:spPr>
          <a:xfrm>
            <a:off x="3027477" y="3493029"/>
            <a:ext cx="574196" cy="276999"/>
          </a:xfrm>
          <a:prstGeom prst="rect">
            <a:avLst/>
          </a:prstGeom>
          <a:noFill/>
        </p:spPr>
        <p:txBody>
          <a:bodyPr wrap="none" rtlCol="0">
            <a:spAutoFit/>
          </a:bodyPr>
          <a:lstStyle/>
          <a:p>
            <a:r>
              <a:rPr lang="en-US" sz="1200" b="1" dirty="0" smtClean="0">
                <a:solidFill>
                  <a:schemeClr val="bg1"/>
                </a:solidFill>
                <a:latin typeface="Helvetica" pitchFamily="2" charset="0"/>
              </a:rPr>
              <a:t>60-80</a:t>
            </a:r>
            <a:endParaRPr lang="en-US" sz="1200" b="1" dirty="0">
              <a:solidFill>
                <a:schemeClr val="bg1"/>
              </a:solidFill>
              <a:latin typeface="Helvetica" pitchFamily="2" charset="0"/>
            </a:endParaRPr>
          </a:p>
        </p:txBody>
      </p:sp>
      <p:sp>
        <p:nvSpPr>
          <p:cNvPr id="5" name="Rectangle 4"/>
          <p:cNvSpPr/>
          <p:nvPr/>
        </p:nvSpPr>
        <p:spPr>
          <a:xfrm>
            <a:off x="1435528" y="1562100"/>
            <a:ext cx="7465712" cy="4708981"/>
          </a:xfrm>
          <a:prstGeom prst="rect">
            <a:avLst/>
          </a:prstGeom>
        </p:spPr>
        <p:txBody>
          <a:bodyPr wrap="square">
            <a:spAutoFit/>
          </a:bodyPr>
          <a:lstStyle/>
          <a:p>
            <a:r>
              <a:rPr lang="en-US" altLang="en-US" sz="2000" b="1" dirty="0">
                <a:latin typeface="Helvetica" pitchFamily="2" charset="0"/>
              </a:rPr>
              <a:t>Bid to </a:t>
            </a:r>
            <a:r>
              <a:rPr lang="en-US" altLang="en-US" sz="2000" b="1" dirty="0" smtClean="0">
                <a:latin typeface="Helvetica" pitchFamily="2" charset="0"/>
              </a:rPr>
              <a:t>Lower </a:t>
            </a:r>
            <a:r>
              <a:rPr lang="en-US" altLang="en-US" sz="2000" b="1" dirty="0">
                <a:latin typeface="Helvetica" pitchFamily="2" charset="0"/>
              </a:rPr>
              <a:t>Navajo </a:t>
            </a:r>
            <a:r>
              <a:rPr lang="en-US" altLang="en-US" sz="2000" b="1" dirty="0" smtClean="0">
                <a:latin typeface="Helvetica" pitchFamily="2" charset="0"/>
              </a:rPr>
              <a:t>Blood </a:t>
            </a:r>
            <a:r>
              <a:rPr lang="en-US" altLang="en-US" sz="2000" b="1" dirty="0">
                <a:latin typeface="Helvetica" pitchFamily="2" charset="0"/>
              </a:rPr>
              <a:t>Q</a:t>
            </a:r>
            <a:r>
              <a:rPr lang="en-US" altLang="en-US" sz="2000" b="1" dirty="0" smtClean="0">
                <a:latin typeface="Helvetica" pitchFamily="2" charset="0"/>
              </a:rPr>
              <a:t>uantum </a:t>
            </a:r>
            <a:r>
              <a:rPr lang="en-US" altLang="en-US" sz="2000" b="1" dirty="0" smtClean="0">
                <a:latin typeface="Helvetica" pitchFamily="2" charset="0"/>
              </a:rPr>
              <a:t>R</a:t>
            </a:r>
            <a:r>
              <a:rPr lang="en-US" altLang="en-US" sz="2000" b="1" dirty="0" smtClean="0">
                <a:latin typeface="Helvetica" pitchFamily="2" charset="0"/>
              </a:rPr>
              <a:t>ejected</a:t>
            </a:r>
            <a:r>
              <a:rPr lang="en-US" altLang="en-US" dirty="0"/>
              <a:t/>
            </a:r>
            <a:br>
              <a:rPr lang="en-US" altLang="en-US" dirty="0"/>
            </a:br>
            <a:r>
              <a:rPr lang="en-US" altLang="en-US" sz="1400" dirty="0">
                <a:latin typeface="Times New Roman" panose="02020603050405020304" pitchFamily="18" charset="0"/>
                <a:cs typeface="Times New Roman" panose="02020603050405020304" pitchFamily="18" charset="0"/>
              </a:rPr>
              <a:t>Friday, April 23, 2004 </a:t>
            </a:r>
            <a:r>
              <a:rPr lang="en-US" altLang="en-US" sz="1400" dirty="0"/>
              <a:t/>
            </a:r>
            <a:br>
              <a:rPr lang="en-US" altLang="en-US" sz="1400" dirty="0"/>
            </a:br>
            <a:r>
              <a:rPr lang="en-US" altLang="en-US" sz="1400" dirty="0"/>
              <a:t/>
            </a:r>
            <a:br>
              <a:rPr lang="en-US" altLang="en-US" sz="1400" dirty="0"/>
            </a:br>
            <a:r>
              <a:rPr lang="en-US" altLang="en-US" sz="1400" dirty="0">
                <a:latin typeface="Times New Roman" panose="02020603050405020304" pitchFamily="18" charset="0"/>
                <a:cs typeface="Times New Roman" panose="02020603050405020304" pitchFamily="18" charset="0"/>
              </a:rPr>
              <a:t>A proposal that could have doubled the </a:t>
            </a:r>
            <a:r>
              <a:rPr lang="en-US" altLang="en-US" sz="1400" dirty="0" smtClean="0">
                <a:latin typeface="Times New Roman" panose="02020603050405020304" pitchFamily="18" charset="0"/>
                <a:cs typeface="Times New Roman" panose="02020603050405020304" pitchFamily="18" charset="0"/>
              </a:rPr>
              <a:t>enrolment </a:t>
            </a:r>
            <a:r>
              <a:rPr lang="en-US" altLang="en-US" sz="1400" dirty="0">
                <a:latin typeface="Times New Roman" panose="02020603050405020304" pitchFamily="18" charset="0"/>
                <a:cs typeface="Times New Roman" panose="02020603050405020304" pitchFamily="18" charset="0"/>
              </a:rPr>
              <a:t>of the largest tribe in the country was rejected on Thursday by the Navajo Nation Council. </a:t>
            </a:r>
          </a:p>
          <a:p>
            <a:endParaRPr lang="en-US" altLang="en-US" sz="1400" dirty="0">
              <a:latin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cs typeface="Times New Roman" panose="02020603050405020304" pitchFamily="18" charset="0"/>
              </a:rPr>
              <a:t>Council delegate Ervin </a:t>
            </a:r>
            <a:r>
              <a:rPr lang="en-US" altLang="en-US" sz="1400" dirty="0" err="1">
                <a:latin typeface="Times New Roman" panose="02020603050405020304" pitchFamily="18" charset="0"/>
                <a:cs typeface="Times New Roman" panose="02020603050405020304" pitchFamily="18" charset="0"/>
              </a:rPr>
              <a:t>Keeswood</a:t>
            </a:r>
            <a:r>
              <a:rPr lang="en-US" altLang="en-US" sz="1400" dirty="0">
                <a:latin typeface="Times New Roman" panose="02020603050405020304" pitchFamily="18" charset="0"/>
                <a:cs typeface="Times New Roman" panose="02020603050405020304" pitchFamily="18" charset="0"/>
              </a:rPr>
              <a:t> sponsored the legislation to lower the tribe's one-fourth blood quantum requirement to one-eighth. Approval could have increased tribal </a:t>
            </a:r>
            <a:r>
              <a:rPr lang="en-US" altLang="en-US" sz="1400" dirty="0" smtClean="0">
                <a:latin typeface="Times New Roman" panose="02020603050405020304" pitchFamily="18" charset="0"/>
                <a:cs typeface="Times New Roman" panose="02020603050405020304" pitchFamily="18" charset="0"/>
              </a:rPr>
              <a:t>enrolment </a:t>
            </a:r>
            <a:r>
              <a:rPr lang="en-US" altLang="en-US" sz="1400" dirty="0">
                <a:latin typeface="Times New Roman" panose="02020603050405020304" pitchFamily="18" charset="0"/>
                <a:cs typeface="Times New Roman" panose="02020603050405020304" pitchFamily="18" charset="0"/>
              </a:rPr>
              <a:t>from about 310,000 to more than 600,000. </a:t>
            </a:r>
          </a:p>
          <a:p>
            <a:endParaRPr lang="en-US" altLang="en-US" sz="1400" dirty="0">
              <a:latin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cs typeface="Times New Roman" panose="02020603050405020304" pitchFamily="18" charset="0"/>
              </a:rPr>
              <a:t>But amid concerns of the potential impact on tribal services, the council in its final action of the session rejected </a:t>
            </a:r>
            <a:r>
              <a:rPr lang="en-US" altLang="en-US" sz="1400" dirty="0" err="1">
                <a:latin typeface="Times New Roman" panose="02020603050405020304" pitchFamily="18" charset="0"/>
                <a:cs typeface="Times New Roman" panose="02020603050405020304" pitchFamily="18" charset="0"/>
              </a:rPr>
              <a:t>Keeswood's</a:t>
            </a:r>
            <a:r>
              <a:rPr lang="en-US" altLang="en-US" sz="1400" dirty="0">
                <a:latin typeface="Times New Roman" panose="02020603050405020304" pitchFamily="18" charset="0"/>
                <a:cs typeface="Times New Roman" panose="02020603050405020304" pitchFamily="18" charset="0"/>
              </a:rPr>
              <a:t> legislation by an overwhelming vote. Only 18 delegates voted for it compared to 44 against. </a:t>
            </a:r>
          </a:p>
          <a:p>
            <a:endParaRPr lang="en-US" altLang="en-US" sz="1400" dirty="0">
              <a:latin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cs typeface="Times New Roman" panose="02020603050405020304" pitchFamily="18" charset="0"/>
              </a:rPr>
              <a:t>"While the intent appears to be, that, by decreasing the blood quantum, there will be an increase in our population and thus, more federal dollars coming into the coffers," he said this week. "However, the consequence is that the Navajo Nation may face additional responsibilities to provide the newly enrolled members with rights, and access to the decreasing resources available from our Navajo Nation government</a:t>
            </a:r>
            <a:r>
              <a:rPr lang="en-US" altLang="en-US" sz="1400" dirty="0" smtClean="0">
                <a:latin typeface="Times New Roman" panose="02020603050405020304" pitchFamily="18" charset="0"/>
                <a:cs typeface="Times New Roman" panose="02020603050405020304" pitchFamily="18" charset="0"/>
              </a:rPr>
              <a:t>.“</a:t>
            </a:r>
          </a:p>
          <a:p>
            <a:endParaRPr lang="en-US" altLang="en-US" sz="1400" dirty="0">
              <a:latin typeface="Times New Roman" panose="02020603050405020304" pitchFamily="18" charset="0"/>
              <a:cs typeface="Times New Roman" panose="02020603050405020304" pitchFamily="18" charset="0"/>
            </a:endParaRPr>
          </a:p>
          <a:p>
            <a:r>
              <a:rPr lang="en-US" altLang="en-US" sz="1100" dirty="0" smtClean="0">
                <a:latin typeface="Times New Roman" panose="02020603050405020304" pitchFamily="18" charset="0"/>
                <a:cs typeface="Times New Roman" panose="02020603050405020304" pitchFamily="18" charset="0"/>
              </a:rPr>
              <a:t>Indianz.com/News/</a:t>
            </a:r>
            <a:endParaRPr lang="en-US"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59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415326" y="1567100"/>
            <a:ext cx="7037474" cy="4061460"/>
          </a:xfrm>
        </p:spPr>
        <p:txBody>
          <a:bodyPr>
            <a:noAutofit/>
          </a:bodyPr>
          <a:lstStyle/>
          <a:p>
            <a:pPr marL="0" indent="0">
              <a:lnSpc>
                <a:spcPct val="100000"/>
              </a:lnSpc>
              <a:buNone/>
            </a:pPr>
            <a:r>
              <a:rPr lang="en-US" altLang="en-US" sz="2000" dirty="0">
                <a:latin typeface="Helvetica" pitchFamily="2" charset="0"/>
              </a:rPr>
              <a:t>To enroll in the Cherokee Nation of </a:t>
            </a:r>
            <a:r>
              <a:rPr lang="en-US" altLang="en-US" sz="2000" dirty="0" smtClean="0">
                <a:latin typeface="Helvetica" pitchFamily="2" charset="0"/>
              </a:rPr>
              <a:t>Oklahoma</a:t>
            </a:r>
            <a:r>
              <a:rPr lang="en-US" altLang="en-US" sz="2000" dirty="0">
                <a:latin typeface="Helvetica" pitchFamily="2" charset="0"/>
              </a:rPr>
              <a:t>;</a:t>
            </a:r>
            <a:endParaRPr lang="en-US" altLang="en-US" sz="2000" dirty="0">
              <a:latin typeface="Helvetica" pitchFamily="2" charset="0"/>
            </a:endParaRPr>
          </a:p>
          <a:p>
            <a:pPr>
              <a:lnSpc>
                <a:spcPct val="100000"/>
              </a:lnSpc>
            </a:pPr>
            <a:r>
              <a:rPr lang="en-US" altLang="en-US" sz="2000" dirty="0">
                <a:latin typeface="Helvetica" pitchFamily="2" charset="0"/>
              </a:rPr>
              <a:t>You have to establish you are a direct relative of a Cherokee who listed on one of the several government rolls taken around the turn of the century (Dawes, Miller, etc.). </a:t>
            </a:r>
          </a:p>
          <a:p>
            <a:pPr>
              <a:lnSpc>
                <a:spcPct val="100000"/>
              </a:lnSpc>
            </a:pPr>
            <a:r>
              <a:rPr lang="en-US" altLang="en-US" sz="2000" dirty="0">
                <a:latin typeface="Helvetica" pitchFamily="2" charset="0"/>
              </a:rPr>
              <a:t>If you cannot establish your direct "blood" link through a chain of birth </a:t>
            </a:r>
            <a:r>
              <a:rPr lang="en-US" altLang="en-US" sz="2000" dirty="0" smtClean="0">
                <a:latin typeface="Helvetica" pitchFamily="2" charset="0"/>
              </a:rPr>
              <a:t>certificates </a:t>
            </a:r>
            <a:r>
              <a:rPr lang="en-US" altLang="en-US" sz="2000" dirty="0">
                <a:latin typeface="Helvetica" pitchFamily="2" charset="0"/>
              </a:rPr>
              <a:t>it will be very difficult to join the tribe</a:t>
            </a:r>
            <a:r>
              <a:rPr lang="en-US" altLang="en-US" sz="2000" dirty="0" smtClean="0">
                <a:latin typeface="Helvetica" pitchFamily="2" charset="0"/>
              </a:rPr>
              <a:t>.</a:t>
            </a:r>
            <a:endParaRPr lang="en-US" altLang="en-US" sz="2000" dirty="0">
              <a:latin typeface="Helvetica" pitchFamily="2" charset="0"/>
            </a:endParaRPr>
          </a:p>
          <a:p>
            <a:pPr>
              <a:lnSpc>
                <a:spcPct val="100000"/>
              </a:lnSpc>
            </a:pPr>
            <a:r>
              <a:rPr lang="en-US" altLang="en-US" sz="2000" dirty="0">
                <a:latin typeface="Helvetica" pitchFamily="2" charset="0"/>
              </a:rPr>
              <a:t>The government rolls of the Eastern Band of Cherokee Indians contained the name, birth date, Eastern Cherokee Blood quantum and roll number of the base enrollees</a:t>
            </a:r>
            <a:r>
              <a:rPr lang="en-US" altLang="en-US" sz="2000" dirty="0" smtClean="0">
                <a:latin typeface="Helvetica" pitchFamily="2" charset="0"/>
              </a:rPr>
              <a:t>.</a:t>
            </a:r>
            <a:endParaRPr lang="en-US" altLang="en-US" sz="2000" b="1" dirty="0">
              <a:latin typeface="Helvetica" pitchFamily="2" charset="0"/>
            </a:endParaRPr>
          </a:p>
        </p:txBody>
      </p:sp>
      <p:sp>
        <p:nvSpPr>
          <p:cNvPr id="8" name="Rectangle 7"/>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12" name="Picture 11"/>
          <p:cNvPicPr>
            <a:picLocks noChangeAspect="1"/>
          </p:cNvPicPr>
          <p:nvPr/>
        </p:nvPicPr>
        <p:blipFill>
          <a:blip r:embed="rId3"/>
          <a:stretch>
            <a:fillRect/>
          </a:stretch>
        </p:blipFill>
        <p:spPr>
          <a:xfrm>
            <a:off x="300990" y="-398"/>
            <a:ext cx="1214356" cy="1569456"/>
          </a:xfrm>
          <a:prstGeom prst="rect">
            <a:avLst/>
          </a:prstGeom>
        </p:spPr>
      </p:pic>
      <p:sp>
        <p:nvSpPr>
          <p:cNvPr id="13" name="TextBox 12"/>
          <p:cNvSpPr txBox="1"/>
          <p:nvPr/>
        </p:nvSpPr>
        <p:spPr>
          <a:xfrm>
            <a:off x="2065020" y="548410"/>
            <a:ext cx="5021580" cy="584775"/>
          </a:xfrm>
          <a:prstGeom prst="rect">
            <a:avLst/>
          </a:prstGeom>
          <a:noFill/>
        </p:spPr>
        <p:txBody>
          <a:bodyPr wrap="square" rtlCol="0">
            <a:spAutoFit/>
          </a:bodyPr>
          <a:lstStyle/>
          <a:p>
            <a:pPr algn="ctr"/>
            <a:r>
              <a:rPr lang="en-US" altLang="en-US" sz="3200" dirty="0">
                <a:solidFill>
                  <a:srgbClr val="612466"/>
                </a:solidFill>
                <a:latin typeface="Choque Display SSi" panose="02020500000000000000" pitchFamily="18" charset="0"/>
              </a:rPr>
              <a:t>Cherokee Nation</a:t>
            </a:r>
            <a:endParaRPr lang="en-US" sz="3200" dirty="0">
              <a:solidFill>
                <a:srgbClr val="612466"/>
              </a:solidFill>
              <a:latin typeface="Choque Display SSi" panose="02020500000000000000" pitchFamily="18" charset="0"/>
            </a:endParaRP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1307373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415326" y="1567100"/>
            <a:ext cx="6900674" cy="4061460"/>
          </a:xfrm>
        </p:spPr>
        <p:txBody>
          <a:bodyPr>
            <a:noAutofit/>
          </a:bodyPr>
          <a:lstStyle/>
          <a:p>
            <a:pPr>
              <a:lnSpc>
                <a:spcPct val="100000"/>
              </a:lnSpc>
            </a:pPr>
            <a:r>
              <a:rPr lang="en-US" altLang="en-US" sz="2000" dirty="0" smtClean="0">
                <a:latin typeface="Helvetica" pitchFamily="2" charset="0"/>
              </a:rPr>
              <a:t>Must possess at least 1/16th degree of Eastern Cherokee blood quantum.</a:t>
            </a:r>
          </a:p>
          <a:p>
            <a:pPr>
              <a:lnSpc>
                <a:spcPct val="100000"/>
              </a:lnSpc>
            </a:pPr>
            <a:r>
              <a:rPr lang="en-US" altLang="en-US" sz="2000" dirty="0" smtClean="0">
                <a:latin typeface="Helvetica" pitchFamily="2" charset="0"/>
              </a:rPr>
              <a:t>All </a:t>
            </a:r>
            <a:r>
              <a:rPr lang="en-US" altLang="en-US" sz="2000" dirty="0">
                <a:latin typeface="Helvetica" pitchFamily="2" charset="0"/>
              </a:rPr>
              <a:t>criteria must be met in order to be eligible with the Eastern Band of Cherokee Indians</a:t>
            </a:r>
            <a:r>
              <a:rPr lang="en-US" altLang="en-US" sz="2000" dirty="0" smtClean="0">
                <a:latin typeface="Helvetica" pitchFamily="2" charset="0"/>
              </a:rPr>
              <a:t>.</a:t>
            </a:r>
            <a:endParaRPr lang="en-US" altLang="en-US" sz="2000" dirty="0">
              <a:latin typeface="Helvetica" pitchFamily="2" charset="0"/>
            </a:endParaRPr>
          </a:p>
          <a:p>
            <a:pPr>
              <a:lnSpc>
                <a:spcPct val="100000"/>
              </a:lnSpc>
            </a:pPr>
            <a:r>
              <a:rPr lang="en-US" altLang="en-US" sz="2000" dirty="0" smtClean="0">
                <a:latin typeface="Helvetica" pitchFamily="2" charset="0"/>
              </a:rPr>
              <a:t>Enrolment </a:t>
            </a:r>
            <a:r>
              <a:rPr lang="en-US" altLang="en-US" sz="2000" dirty="0">
                <a:latin typeface="Helvetica" pitchFamily="2" charset="0"/>
              </a:rPr>
              <a:t>is </a:t>
            </a:r>
            <a:r>
              <a:rPr lang="en-US" altLang="en-US" sz="2000" dirty="0" smtClean="0">
                <a:latin typeface="Helvetica" pitchFamily="2" charset="0"/>
              </a:rPr>
              <a:t>closed </a:t>
            </a:r>
            <a:r>
              <a:rPr lang="en-US" altLang="en-US" sz="2000" dirty="0">
                <a:latin typeface="Helvetica" pitchFamily="2" charset="0"/>
              </a:rPr>
              <a:t>to all people who cannot meet the above requirements.</a:t>
            </a:r>
            <a:endParaRPr lang="en-CA" sz="2000" dirty="0">
              <a:latin typeface="Helvetica" pitchFamily="2" charset="0"/>
            </a:endParaRPr>
          </a:p>
        </p:txBody>
      </p:sp>
      <p:sp>
        <p:nvSpPr>
          <p:cNvPr id="8" name="Rectangle 7"/>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12" name="Picture 11"/>
          <p:cNvPicPr>
            <a:picLocks noChangeAspect="1"/>
          </p:cNvPicPr>
          <p:nvPr/>
        </p:nvPicPr>
        <p:blipFill>
          <a:blip r:embed="rId3"/>
          <a:stretch>
            <a:fillRect/>
          </a:stretch>
        </p:blipFill>
        <p:spPr>
          <a:xfrm>
            <a:off x="300990" y="-398"/>
            <a:ext cx="1214356" cy="1569456"/>
          </a:xfrm>
          <a:prstGeom prst="rect">
            <a:avLst/>
          </a:prstGeom>
        </p:spPr>
      </p:pic>
      <p:sp>
        <p:nvSpPr>
          <p:cNvPr id="13" name="TextBox 12"/>
          <p:cNvSpPr txBox="1"/>
          <p:nvPr/>
        </p:nvSpPr>
        <p:spPr>
          <a:xfrm>
            <a:off x="2065020" y="548410"/>
            <a:ext cx="5021580" cy="584775"/>
          </a:xfrm>
          <a:prstGeom prst="rect">
            <a:avLst/>
          </a:prstGeom>
          <a:noFill/>
        </p:spPr>
        <p:txBody>
          <a:bodyPr wrap="square" rtlCol="0">
            <a:spAutoFit/>
          </a:bodyPr>
          <a:lstStyle/>
          <a:p>
            <a:pPr algn="ctr"/>
            <a:r>
              <a:rPr lang="en-US" altLang="en-US" sz="3200" dirty="0">
                <a:solidFill>
                  <a:srgbClr val="612466"/>
                </a:solidFill>
                <a:latin typeface="Choque Display SSi" panose="02020500000000000000" pitchFamily="18" charset="0"/>
              </a:rPr>
              <a:t>Cherokee Nation</a:t>
            </a:r>
            <a:endParaRPr lang="en-US" sz="3200" dirty="0">
              <a:solidFill>
                <a:srgbClr val="612466"/>
              </a:solidFill>
              <a:latin typeface="Choque Display SSi" panose="02020500000000000000" pitchFamily="18" charset="0"/>
            </a:endParaRP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2127825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0990" y="-398"/>
            <a:ext cx="1214356" cy="1569456"/>
          </a:xfrm>
          <a:prstGeom prst="rect">
            <a:avLst/>
          </a:prstGeom>
        </p:spPr>
      </p:pic>
      <p:sp>
        <p:nvSpPr>
          <p:cNvPr id="6" name="Rectangle 5"/>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extBox 6"/>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2" name="Content Placeholder 1"/>
          <p:cNvSpPr>
            <a:spLocks noGrp="1"/>
          </p:cNvSpPr>
          <p:nvPr>
            <p:ph idx="1"/>
          </p:nvPr>
        </p:nvSpPr>
        <p:spPr>
          <a:xfrm>
            <a:off x="1409700" y="1562100"/>
            <a:ext cx="7143900" cy="4351338"/>
          </a:xfrm>
        </p:spPr>
        <p:txBody>
          <a:bodyPr>
            <a:noAutofit/>
          </a:bodyPr>
          <a:lstStyle/>
          <a:p>
            <a:pPr>
              <a:lnSpc>
                <a:spcPct val="110000"/>
              </a:lnSpc>
            </a:pPr>
            <a:r>
              <a:rPr lang="en-US" sz="1800" dirty="0">
                <a:latin typeface="Helvetica" pitchFamily="2" charset="0"/>
              </a:rPr>
              <a:t>Under New Zealand law, anyone can self identify as being </a:t>
            </a:r>
            <a:r>
              <a:rPr lang="en-US" sz="1800" dirty="0" smtClean="0">
                <a:latin typeface="Helvetica" pitchFamily="2" charset="0"/>
              </a:rPr>
              <a:t>Māori.</a:t>
            </a:r>
            <a:endParaRPr lang="en-US" sz="1800" dirty="0" smtClean="0">
              <a:latin typeface="Helvetica" pitchFamily="2" charset="0"/>
            </a:endParaRPr>
          </a:p>
          <a:p>
            <a:pPr>
              <a:lnSpc>
                <a:spcPct val="110000"/>
              </a:lnSpc>
            </a:pPr>
            <a:r>
              <a:rPr lang="en-US" sz="1800" dirty="0">
                <a:latin typeface="Helvetica" pitchFamily="2" charset="0"/>
              </a:rPr>
              <a:t>Māori </a:t>
            </a:r>
            <a:r>
              <a:rPr lang="en-US" sz="1800" dirty="0" smtClean="0">
                <a:latin typeface="Helvetica" pitchFamily="2" charset="0"/>
              </a:rPr>
              <a:t>is a more generic term for </a:t>
            </a:r>
            <a:r>
              <a:rPr lang="en-US" sz="1800" dirty="0" err="1" smtClean="0">
                <a:latin typeface="Helvetica" pitchFamily="2" charset="0"/>
              </a:rPr>
              <a:t>Ngāti</a:t>
            </a:r>
            <a:r>
              <a:rPr lang="en-US" sz="1800" dirty="0" smtClean="0">
                <a:latin typeface="Helvetica" pitchFamily="2" charset="0"/>
              </a:rPr>
              <a:t> </a:t>
            </a:r>
            <a:r>
              <a:rPr lang="en-US" sz="1800" dirty="0" err="1">
                <a:latin typeface="Helvetica" pitchFamily="2" charset="0"/>
              </a:rPr>
              <a:t>Porou</a:t>
            </a:r>
            <a:r>
              <a:rPr lang="en-US" sz="1800" dirty="0">
                <a:latin typeface="Helvetica" pitchFamily="2" charset="0"/>
              </a:rPr>
              <a:t> and </a:t>
            </a:r>
            <a:r>
              <a:rPr lang="en-US" sz="1800" dirty="0" err="1">
                <a:latin typeface="Helvetica" pitchFamily="2" charset="0"/>
              </a:rPr>
              <a:t>Ngāi</a:t>
            </a:r>
            <a:r>
              <a:rPr lang="en-US" sz="1800" dirty="0">
                <a:latin typeface="Helvetica" pitchFamily="2" charset="0"/>
              </a:rPr>
              <a:t> </a:t>
            </a:r>
            <a:r>
              <a:rPr lang="en-US" sz="1800" dirty="0" err="1">
                <a:latin typeface="Helvetica" pitchFamily="2" charset="0"/>
              </a:rPr>
              <a:t>Tahu</a:t>
            </a:r>
            <a:r>
              <a:rPr lang="en-US" sz="1800" dirty="0">
                <a:latin typeface="Helvetica" pitchFamily="2" charset="0"/>
              </a:rPr>
              <a:t>, </a:t>
            </a:r>
            <a:r>
              <a:rPr lang="en-US" sz="1800" dirty="0" err="1" smtClean="0">
                <a:latin typeface="Helvetica" pitchFamily="2" charset="0"/>
              </a:rPr>
              <a:t>hapu</a:t>
            </a:r>
            <a:r>
              <a:rPr lang="en-US" sz="1800" dirty="0" smtClean="0">
                <a:latin typeface="Helvetica" pitchFamily="2" charset="0"/>
              </a:rPr>
              <a:t>, not Māori </a:t>
            </a:r>
            <a:r>
              <a:rPr lang="en-US" sz="1800" dirty="0">
                <a:latin typeface="Helvetica" pitchFamily="2" charset="0"/>
              </a:rPr>
              <a:t>or as Iwi </a:t>
            </a:r>
            <a:r>
              <a:rPr lang="en-US" sz="1800" dirty="0" smtClean="0">
                <a:latin typeface="Helvetica" pitchFamily="2" charset="0"/>
              </a:rPr>
              <a:t>members.</a:t>
            </a:r>
            <a:endParaRPr lang="en-US" sz="1800" dirty="0" smtClean="0">
              <a:latin typeface="Helvetica" pitchFamily="2" charset="0"/>
            </a:endParaRPr>
          </a:p>
          <a:p>
            <a:pPr>
              <a:lnSpc>
                <a:spcPct val="110000"/>
              </a:lnSpc>
            </a:pPr>
            <a:r>
              <a:rPr lang="en-US" sz="1800" dirty="0" smtClean="0">
                <a:latin typeface="Helvetica" pitchFamily="2" charset="0"/>
              </a:rPr>
              <a:t>Families were </a:t>
            </a:r>
            <a:r>
              <a:rPr lang="en-US" sz="1800" dirty="0" smtClean="0">
                <a:latin typeface="Helvetica" pitchFamily="2" charset="0"/>
              </a:rPr>
              <a:t>clan-based</a:t>
            </a:r>
            <a:r>
              <a:rPr lang="en-US" sz="1800" dirty="0" smtClean="0">
                <a:latin typeface="Helvetica" pitchFamily="2" charset="0"/>
              </a:rPr>
              <a:t>, </a:t>
            </a:r>
            <a:r>
              <a:rPr lang="en-US" sz="1800" dirty="0" smtClean="0">
                <a:latin typeface="Helvetica" pitchFamily="2" charset="0"/>
              </a:rPr>
              <a:t>names </a:t>
            </a:r>
            <a:r>
              <a:rPr lang="en-US" sz="1800" dirty="0" smtClean="0">
                <a:latin typeface="Helvetica" pitchFamily="2" charset="0"/>
              </a:rPr>
              <a:t>were prefixed with </a:t>
            </a:r>
            <a:r>
              <a:rPr lang="en-US" sz="1800" dirty="0" smtClean="0">
                <a:latin typeface="Helvetica" pitchFamily="2" charset="0"/>
              </a:rPr>
              <a:t>clan.</a:t>
            </a:r>
            <a:endParaRPr lang="en-US" sz="1800" dirty="0" smtClean="0">
              <a:latin typeface="Helvetica" pitchFamily="2" charset="0"/>
            </a:endParaRPr>
          </a:p>
          <a:p>
            <a:pPr>
              <a:lnSpc>
                <a:spcPct val="110000"/>
              </a:lnSpc>
            </a:pPr>
            <a:r>
              <a:rPr lang="en-US" sz="1800" dirty="0" smtClean="0">
                <a:latin typeface="Helvetica" pitchFamily="2" charset="0"/>
              </a:rPr>
              <a:t>Children </a:t>
            </a:r>
            <a:r>
              <a:rPr lang="en-US" sz="1800" dirty="0">
                <a:latin typeface="Helvetica" pitchFamily="2" charset="0"/>
              </a:rPr>
              <a:t>whose parents belonged to different </a:t>
            </a:r>
            <a:r>
              <a:rPr lang="en-US" sz="1800" dirty="0" err="1">
                <a:latin typeface="Helvetica" pitchFamily="2" charset="0"/>
              </a:rPr>
              <a:t>hapū</a:t>
            </a:r>
            <a:r>
              <a:rPr lang="en-US" sz="1800" dirty="0">
                <a:latin typeface="Helvetica" pitchFamily="2" charset="0"/>
              </a:rPr>
              <a:t> had membership rights in the </a:t>
            </a:r>
            <a:r>
              <a:rPr lang="en-US" sz="1800" dirty="0" err="1">
                <a:latin typeface="Helvetica" pitchFamily="2" charset="0"/>
              </a:rPr>
              <a:t>hapū</a:t>
            </a:r>
            <a:r>
              <a:rPr lang="en-US" sz="1800" dirty="0">
                <a:latin typeface="Helvetica" pitchFamily="2" charset="0"/>
              </a:rPr>
              <a:t> of both parents. The concepts of ahi-</a:t>
            </a:r>
            <a:r>
              <a:rPr lang="en-US" sz="1800" dirty="0" err="1">
                <a:latin typeface="Helvetica" pitchFamily="2" charset="0"/>
              </a:rPr>
              <a:t>kā</a:t>
            </a:r>
            <a:r>
              <a:rPr lang="en-US" sz="1800" dirty="0">
                <a:latin typeface="Helvetica" pitchFamily="2" charset="0"/>
              </a:rPr>
              <a:t> (warm fires) and ahi-</a:t>
            </a:r>
            <a:r>
              <a:rPr lang="en-US" sz="1800" dirty="0" err="1">
                <a:latin typeface="Helvetica" pitchFamily="2" charset="0"/>
              </a:rPr>
              <a:t>mātao</a:t>
            </a:r>
            <a:r>
              <a:rPr lang="en-US" sz="1800" dirty="0">
                <a:latin typeface="Helvetica" pitchFamily="2" charset="0"/>
              </a:rPr>
              <a:t> (cold fires) defined the state of these membership rights over three generations. </a:t>
            </a:r>
            <a:endParaRPr lang="en-US" sz="1800" dirty="0" smtClean="0">
              <a:latin typeface="Helvetica" pitchFamily="2" charset="0"/>
            </a:endParaRPr>
          </a:p>
          <a:p>
            <a:pPr>
              <a:lnSpc>
                <a:spcPct val="110000"/>
              </a:lnSpc>
            </a:pPr>
            <a:r>
              <a:rPr lang="en-US" sz="1800" dirty="0" smtClean="0">
                <a:latin typeface="Helvetica" pitchFamily="2" charset="0"/>
              </a:rPr>
              <a:t>Membership </a:t>
            </a:r>
            <a:r>
              <a:rPr lang="en-US" sz="1800" dirty="0">
                <a:latin typeface="Helvetica" pitchFamily="2" charset="0"/>
              </a:rPr>
              <a:t>rights were active or ‘warm’ within the </a:t>
            </a:r>
            <a:r>
              <a:rPr lang="en-US" sz="1800" dirty="0" err="1">
                <a:latin typeface="Helvetica" pitchFamily="2" charset="0"/>
              </a:rPr>
              <a:t>hapū</a:t>
            </a:r>
            <a:r>
              <a:rPr lang="en-US" sz="1800" dirty="0">
                <a:latin typeface="Helvetica" pitchFamily="2" charset="0"/>
              </a:rPr>
              <a:t> of the parent where children or grandchildren actually lived. Rights in the </a:t>
            </a:r>
            <a:r>
              <a:rPr lang="en-US" sz="1800" dirty="0" err="1">
                <a:latin typeface="Helvetica" pitchFamily="2" charset="0"/>
              </a:rPr>
              <a:t>hapū</a:t>
            </a:r>
            <a:r>
              <a:rPr lang="en-US" sz="1800" dirty="0">
                <a:latin typeface="Helvetica" pitchFamily="2" charset="0"/>
              </a:rPr>
              <a:t> of the other parent could be activated within three generations if descendants went there to live. After that, rights were extinguished or said to have gone ‘cold’.</a:t>
            </a:r>
          </a:p>
        </p:txBody>
      </p:sp>
      <p:sp>
        <p:nvSpPr>
          <p:cNvPr id="3" name="TextBox 2"/>
          <p:cNvSpPr txBox="1"/>
          <p:nvPr/>
        </p:nvSpPr>
        <p:spPr>
          <a:xfrm>
            <a:off x="3310822" y="545464"/>
            <a:ext cx="2528378" cy="584775"/>
          </a:xfrm>
          <a:prstGeom prst="rect">
            <a:avLst/>
          </a:prstGeom>
          <a:noFill/>
        </p:spPr>
        <p:txBody>
          <a:bodyPr wrap="square" rtlCol="0">
            <a:spAutoFit/>
          </a:bodyPr>
          <a:lstStyle/>
          <a:p>
            <a:pPr algn="ctr"/>
            <a:r>
              <a:rPr lang="en-US" sz="3200" dirty="0" smtClean="0">
                <a:solidFill>
                  <a:srgbClr val="612466"/>
                </a:solidFill>
                <a:latin typeface="Choque Display SSi" panose="02020500000000000000" pitchFamily="18" charset="0"/>
              </a:rPr>
              <a:t>Maori</a:t>
            </a:r>
            <a:endParaRPr lang="en-US" dirty="0">
              <a:latin typeface="Choque Display SSi" panose="02020500000000000000" pitchFamily="18" charset="0"/>
            </a:endParaRPr>
          </a:p>
        </p:txBody>
      </p:sp>
      <p:sp>
        <p:nvSpPr>
          <p:cNvPr id="4" name="TextBox 3"/>
          <p:cNvSpPr txBox="1"/>
          <p:nvPr/>
        </p:nvSpPr>
        <p:spPr>
          <a:xfrm>
            <a:off x="4341714" y="335165"/>
            <a:ext cx="352686" cy="646331"/>
          </a:xfrm>
          <a:prstGeom prst="rect">
            <a:avLst/>
          </a:prstGeom>
          <a:noFill/>
        </p:spPr>
        <p:txBody>
          <a:bodyPr wrap="square" rtlCol="0">
            <a:spAutoFit/>
          </a:bodyPr>
          <a:lstStyle/>
          <a:p>
            <a:r>
              <a:rPr lang="en-US" sz="3600" b="1" dirty="0" smtClean="0">
                <a:solidFill>
                  <a:srgbClr val="612466"/>
                </a:solidFill>
              </a:rPr>
              <a:t>-</a:t>
            </a:r>
            <a:endParaRPr lang="en-US" sz="3600" b="1" dirty="0">
              <a:solidFill>
                <a:srgbClr val="612466"/>
              </a:solidFill>
            </a:endParaRPr>
          </a:p>
        </p:txBody>
      </p:sp>
      <p:sp>
        <p:nvSpPr>
          <p:cNvPr id="8"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295622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lan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041" y="780518"/>
            <a:ext cx="5219918" cy="521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300990" y="-398"/>
            <a:ext cx="1214356" cy="1569456"/>
          </a:xfrm>
          <a:prstGeom prst="rect">
            <a:avLst/>
          </a:prstGeom>
        </p:spPr>
      </p:pic>
      <p:sp>
        <p:nvSpPr>
          <p:cNvPr id="6" name="Rectangle 5"/>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extBox 6"/>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8"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
        <p:nvSpPr>
          <p:cNvPr id="2" name="Rectangle 1"/>
          <p:cNvSpPr/>
          <p:nvPr/>
        </p:nvSpPr>
        <p:spPr>
          <a:xfrm>
            <a:off x="1789635" y="5490929"/>
            <a:ext cx="5587864" cy="62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405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371" y="464337"/>
            <a:ext cx="4996543" cy="765403"/>
          </a:xfrm>
        </p:spPr>
        <p:txBody>
          <a:bodyPr>
            <a:normAutofit/>
          </a:bodyPr>
          <a:lstStyle/>
          <a:p>
            <a:pPr algn="ctr"/>
            <a:r>
              <a:rPr lang="en-US" altLang="en-US" sz="3200" dirty="0">
                <a:solidFill>
                  <a:srgbClr val="612466"/>
                </a:solidFill>
                <a:latin typeface="Choque Display SSi" panose="02020500000000000000" pitchFamily="18" charset="0"/>
              </a:rPr>
              <a:t>Germany &amp; Australia</a:t>
            </a:r>
            <a:endParaRPr lang="en-US" sz="3200" dirty="0">
              <a:solidFill>
                <a:srgbClr val="612466"/>
              </a:solidFill>
              <a:latin typeface="Choque Display SSi" panose="02020500000000000000" pitchFamily="18" charset="0"/>
            </a:endParaRPr>
          </a:p>
        </p:txBody>
      </p:sp>
      <p:sp>
        <p:nvSpPr>
          <p:cNvPr id="3" name="Content Placeholder 2"/>
          <p:cNvSpPr>
            <a:spLocks noGrp="1"/>
          </p:cNvSpPr>
          <p:nvPr>
            <p:ph idx="1"/>
          </p:nvPr>
        </p:nvSpPr>
        <p:spPr>
          <a:xfrm>
            <a:off x="1409700" y="1562100"/>
            <a:ext cx="6920700" cy="2829900"/>
          </a:xfrm>
        </p:spPr>
        <p:txBody>
          <a:bodyPr>
            <a:normAutofit/>
          </a:bodyPr>
          <a:lstStyle/>
          <a:p>
            <a:pPr>
              <a:lnSpc>
                <a:spcPct val="110000"/>
              </a:lnSpc>
            </a:pPr>
            <a:r>
              <a:rPr lang="en-US" altLang="en-US" sz="1800" dirty="0">
                <a:latin typeface="Helvetica" pitchFamily="2" charset="0"/>
              </a:rPr>
              <a:t>German citizenship is acquired by </a:t>
            </a:r>
            <a:r>
              <a:rPr lang="en-US" altLang="en-US" sz="1800" i="1" dirty="0">
                <a:latin typeface="Helvetica" pitchFamily="2" charset="0"/>
              </a:rPr>
              <a:t>citizenship of the </a:t>
            </a:r>
            <a:r>
              <a:rPr lang="en-US" altLang="en-US" sz="1800" i="1" dirty="0" smtClean="0">
                <a:latin typeface="Helvetica" pitchFamily="2" charset="0"/>
              </a:rPr>
              <a:t>parents.</a:t>
            </a:r>
            <a:r>
              <a:rPr lang="en-US" altLang="en-US" sz="1800" dirty="0" smtClean="0">
                <a:latin typeface="Helvetica" pitchFamily="2" charset="0"/>
              </a:rPr>
              <a:t> </a:t>
            </a:r>
          </a:p>
          <a:p>
            <a:pPr>
              <a:lnSpc>
                <a:spcPct val="110000"/>
              </a:lnSpc>
            </a:pPr>
            <a:r>
              <a:rPr lang="en-US" altLang="en-US" sz="1800" dirty="0" smtClean="0">
                <a:latin typeface="Helvetica" pitchFamily="2" charset="0"/>
              </a:rPr>
              <a:t>Birth </a:t>
            </a:r>
            <a:r>
              <a:rPr lang="en-US" altLang="en-US" sz="1800" dirty="0">
                <a:latin typeface="Helvetica" pitchFamily="2" charset="0"/>
              </a:rPr>
              <a:t>on German soil to non-Germans does not convey any rights to citizenship. </a:t>
            </a:r>
            <a:r>
              <a:rPr lang="en-US" altLang="en-US" sz="1800" dirty="0" smtClean="0">
                <a:latin typeface="Helvetica" pitchFamily="2" charset="0"/>
              </a:rPr>
              <a:t>Further, naturalization </a:t>
            </a:r>
            <a:r>
              <a:rPr lang="en-US" altLang="en-US" sz="1800" dirty="0">
                <a:latin typeface="Helvetica" pitchFamily="2" charset="0"/>
              </a:rPr>
              <a:t>is only used </a:t>
            </a:r>
            <a:r>
              <a:rPr lang="en-US" altLang="en-US" sz="1800" dirty="0" smtClean="0">
                <a:latin typeface="Helvetica" pitchFamily="2" charset="0"/>
              </a:rPr>
              <a:t>exceptionally.</a:t>
            </a:r>
            <a:endParaRPr lang="en-US" altLang="en-US" sz="1800" dirty="0">
              <a:latin typeface="Helvetica" pitchFamily="2" charset="0"/>
            </a:endParaRPr>
          </a:p>
          <a:p>
            <a:pPr>
              <a:lnSpc>
                <a:spcPct val="110000"/>
              </a:lnSpc>
            </a:pPr>
            <a:r>
              <a:rPr lang="en-US" altLang="en-US" sz="1800" dirty="0">
                <a:latin typeface="Helvetica" pitchFamily="2" charset="0"/>
              </a:rPr>
              <a:t>Australia grants automatic citizenship to a child born in that country if one of the parents is ordinarily </a:t>
            </a:r>
            <a:r>
              <a:rPr lang="en-US" altLang="en-US" sz="1800" dirty="0" smtClean="0">
                <a:latin typeface="Helvetica" pitchFamily="2" charset="0"/>
              </a:rPr>
              <a:t>a resident there.</a:t>
            </a:r>
            <a:endParaRPr lang="en-US" altLang="en-US" sz="1800" dirty="0">
              <a:latin typeface="Helvetica" pitchFamily="2" charset="0"/>
            </a:endParaRPr>
          </a:p>
          <a:p>
            <a:endParaRPr lang="en-US" sz="1800" dirty="0"/>
          </a:p>
        </p:txBody>
      </p:sp>
      <p:pic>
        <p:nvPicPr>
          <p:cNvPr id="4" name="Picture 3"/>
          <p:cNvPicPr>
            <a:picLocks noChangeAspect="1"/>
          </p:cNvPicPr>
          <p:nvPr/>
        </p:nvPicPr>
        <p:blipFill>
          <a:blip r:embed="rId2"/>
          <a:stretch>
            <a:fillRect/>
          </a:stretch>
        </p:blipFill>
        <p:spPr>
          <a:xfrm>
            <a:off x="300990" y="-398"/>
            <a:ext cx="1214356" cy="1569456"/>
          </a:xfrm>
          <a:prstGeom prst="rect">
            <a:avLst/>
          </a:prstGeom>
        </p:spPr>
      </p:pic>
      <p:sp>
        <p:nvSpPr>
          <p:cNvPr id="5" name="Rectangle 4"/>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extBox 5"/>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1285427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314" y="451643"/>
            <a:ext cx="2812886" cy="754518"/>
          </a:xfrm>
        </p:spPr>
        <p:txBody>
          <a:bodyPr>
            <a:normAutofit/>
          </a:bodyPr>
          <a:lstStyle/>
          <a:p>
            <a:pPr algn="ctr"/>
            <a:r>
              <a:rPr lang="en-US" altLang="en-US" sz="3200" dirty="0">
                <a:solidFill>
                  <a:srgbClr val="612466"/>
                </a:solidFill>
                <a:latin typeface="Choque Display SSi" panose="02020500000000000000" pitchFamily="18" charset="0"/>
              </a:rPr>
              <a:t>Conclusion</a:t>
            </a:r>
            <a:endParaRPr lang="en-US" sz="3200" dirty="0">
              <a:solidFill>
                <a:srgbClr val="612466"/>
              </a:solidFill>
              <a:latin typeface="Choque Display SSi" panose="02020500000000000000" pitchFamily="18" charset="0"/>
            </a:endParaRPr>
          </a:p>
        </p:txBody>
      </p:sp>
      <p:sp>
        <p:nvSpPr>
          <p:cNvPr id="3" name="Content Placeholder 2"/>
          <p:cNvSpPr>
            <a:spLocks noGrp="1"/>
          </p:cNvSpPr>
          <p:nvPr>
            <p:ph idx="1"/>
          </p:nvPr>
        </p:nvSpPr>
        <p:spPr>
          <a:xfrm>
            <a:off x="1409700" y="1562100"/>
            <a:ext cx="6942300" cy="3309258"/>
          </a:xfrm>
        </p:spPr>
        <p:txBody>
          <a:bodyPr/>
          <a:lstStyle/>
          <a:p>
            <a:pPr marL="800100" lvl="1" indent="-342900">
              <a:lnSpc>
                <a:spcPct val="100000"/>
              </a:lnSpc>
              <a:buFont typeface="+mj-lt"/>
              <a:buAutoNum type="arabicPeriod"/>
            </a:pPr>
            <a:r>
              <a:rPr lang="en-US" altLang="en-US" sz="1600" b="1" dirty="0" err="1" smtClean="0">
                <a:latin typeface="Helvetica" pitchFamily="2" charset="0"/>
              </a:rPr>
              <a:t>Descendancy</a:t>
            </a:r>
            <a:r>
              <a:rPr lang="en-US" altLang="en-US" sz="1600" dirty="0" smtClean="0">
                <a:latin typeface="Helvetica" pitchFamily="2" charset="0"/>
              </a:rPr>
              <a:t> </a:t>
            </a:r>
            <a:r>
              <a:rPr lang="en-US" altLang="en-US" sz="1600" dirty="0">
                <a:latin typeface="Helvetica" pitchFamily="2" charset="0"/>
              </a:rPr>
              <a:t>- one parent is a member of that </a:t>
            </a:r>
            <a:r>
              <a:rPr lang="en-US" altLang="en-US" sz="1600" dirty="0" smtClean="0">
                <a:latin typeface="Helvetica" pitchFamily="2" charset="0"/>
              </a:rPr>
              <a:t>country, </a:t>
            </a:r>
            <a:r>
              <a:rPr lang="en-US" altLang="en-US" sz="1600" dirty="0">
                <a:latin typeface="Helvetica" pitchFamily="2" charset="0"/>
              </a:rPr>
              <a:t>tribe, </a:t>
            </a:r>
            <a:r>
              <a:rPr lang="en-US" altLang="en-US" sz="1600" dirty="0" smtClean="0">
                <a:latin typeface="Helvetica" pitchFamily="2" charset="0"/>
              </a:rPr>
              <a:t>or nation </a:t>
            </a:r>
            <a:r>
              <a:rPr lang="en-US" altLang="en-US" sz="1600" dirty="0">
                <a:latin typeface="Helvetica" pitchFamily="2" charset="0"/>
              </a:rPr>
              <a:t>etc</a:t>
            </a:r>
            <a:r>
              <a:rPr lang="en-US" altLang="en-US" sz="1600" dirty="0" smtClean="0">
                <a:latin typeface="Helvetica" pitchFamily="2" charset="0"/>
              </a:rPr>
              <a:t>.</a:t>
            </a:r>
          </a:p>
          <a:p>
            <a:pPr marL="800100" lvl="1" indent="-342900">
              <a:lnSpc>
                <a:spcPct val="100000"/>
              </a:lnSpc>
              <a:buAutoNum type="arabicPeriod"/>
            </a:pPr>
            <a:endParaRPr lang="en-US" altLang="en-US" sz="1600" dirty="0">
              <a:latin typeface="Helvetica" pitchFamily="2" charset="0"/>
            </a:endParaRPr>
          </a:p>
          <a:p>
            <a:pPr marL="800100" lvl="1" indent="-342900">
              <a:lnSpc>
                <a:spcPct val="100000"/>
              </a:lnSpc>
              <a:buFont typeface="+mj-lt"/>
              <a:buAutoNum type="arabicPeriod"/>
            </a:pPr>
            <a:r>
              <a:rPr lang="en-US" altLang="en-US" sz="1600" b="1" dirty="0" smtClean="0">
                <a:latin typeface="Helvetica" pitchFamily="2" charset="0"/>
              </a:rPr>
              <a:t>Place </a:t>
            </a:r>
            <a:r>
              <a:rPr lang="en-US" altLang="en-US" sz="1600" b="1" dirty="0">
                <a:latin typeface="Helvetica" pitchFamily="2" charset="0"/>
              </a:rPr>
              <a:t>of Birth </a:t>
            </a:r>
            <a:r>
              <a:rPr lang="en-US" altLang="en-US" sz="1600" dirty="0">
                <a:latin typeface="Helvetica" pitchFamily="2" charset="0"/>
              </a:rPr>
              <a:t>– </a:t>
            </a:r>
            <a:r>
              <a:rPr lang="en-US" altLang="en-US" sz="1600" dirty="0" smtClean="0">
                <a:latin typeface="Helvetica" pitchFamily="2" charset="0"/>
              </a:rPr>
              <a:t>birth </a:t>
            </a:r>
            <a:r>
              <a:rPr lang="en-US" altLang="en-US" sz="1600" dirty="0">
                <a:latin typeface="Helvetica" pitchFamily="2" charset="0"/>
              </a:rPr>
              <a:t>in some </a:t>
            </a:r>
            <a:r>
              <a:rPr lang="en-US" altLang="en-US" sz="1600" dirty="0" smtClean="0">
                <a:latin typeface="Helvetica" pitchFamily="2" charset="0"/>
              </a:rPr>
              <a:t>countries </a:t>
            </a:r>
            <a:r>
              <a:rPr lang="en-US" altLang="en-US" sz="1600" dirty="0">
                <a:latin typeface="Helvetica" pitchFamily="2" charset="0"/>
              </a:rPr>
              <a:t>or </a:t>
            </a:r>
            <a:r>
              <a:rPr lang="en-US" altLang="en-US" sz="1600" dirty="0" smtClean="0">
                <a:latin typeface="Helvetica" pitchFamily="2" charset="0"/>
              </a:rPr>
              <a:t>nations </a:t>
            </a:r>
            <a:r>
              <a:rPr lang="en-US" altLang="en-US" sz="1600" dirty="0">
                <a:latin typeface="Helvetica" pitchFamily="2" charset="0"/>
              </a:rPr>
              <a:t>confers citizenship, but not </a:t>
            </a:r>
            <a:r>
              <a:rPr lang="en-US" altLang="en-US" sz="1600" dirty="0" smtClean="0">
                <a:latin typeface="Helvetica" pitchFamily="2" charset="0"/>
              </a:rPr>
              <a:t>universal.</a:t>
            </a:r>
          </a:p>
          <a:p>
            <a:pPr marL="800100" lvl="1" indent="-342900">
              <a:lnSpc>
                <a:spcPct val="100000"/>
              </a:lnSpc>
              <a:buFont typeface="+mj-lt"/>
              <a:buAutoNum type="arabicPeriod"/>
            </a:pPr>
            <a:endParaRPr lang="en-US" altLang="en-US" sz="1600" dirty="0">
              <a:latin typeface="Helvetica" pitchFamily="2" charset="0"/>
            </a:endParaRPr>
          </a:p>
          <a:p>
            <a:pPr marL="800100" lvl="1" indent="-342900">
              <a:lnSpc>
                <a:spcPct val="100000"/>
              </a:lnSpc>
              <a:buFont typeface="+mj-lt"/>
              <a:buAutoNum type="arabicPeriod"/>
            </a:pPr>
            <a:r>
              <a:rPr lang="en-US" altLang="en-US" sz="1600" b="1" dirty="0" smtClean="0">
                <a:latin typeface="Helvetica" pitchFamily="2" charset="0"/>
              </a:rPr>
              <a:t>Citizenship </a:t>
            </a:r>
            <a:r>
              <a:rPr lang="en-US" altLang="en-US" sz="1600" b="1" dirty="0">
                <a:latin typeface="Helvetica" pitchFamily="2" charset="0"/>
              </a:rPr>
              <a:t>by Naturalization </a:t>
            </a:r>
            <a:r>
              <a:rPr lang="en-US" altLang="en-US" sz="1600" dirty="0">
                <a:latin typeface="Helvetica" pitchFamily="2" charset="0"/>
              </a:rPr>
              <a:t>– </a:t>
            </a:r>
            <a:r>
              <a:rPr lang="en-US" altLang="en-US" sz="1600" dirty="0" smtClean="0">
                <a:latin typeface="Helvetica" pitchFamily="2" charset="0"/>
              </a:rPr>
              <a:t>apply </a:t>
            </a:r>
            <a:r>
              <a:rPr lang="en-US" altLang="en-US" sz="1600" dirty="0">
                <a:latin typeface="Helvetica" pitchFamily="2" charset="0"/>
              </a:rPr>
              <a:t>with criteria (residency, language, knowledge).</a:t>
            </a:r>
          </a:p>
          <a:p>
            <a:endParaRPr lang="en-US" dirty="0"/>
          </a:p>
        </p:txBody>
      </p:sp>
      <p:pic>
        <p:nvPicPr>
          <p:cNvPr id="4" name="Picture 3"/>
          <p:cNvPicPr>
            <a:picLocks noChangeAspect="1"/>
          </p:cNvPicPr>
          <p:nvPr/>
        </p:nvPicPr>
        <p:blipFill>
          <a:blip r:embed="rId2"/>
          <a:stretch>
            <a:fillRect/>
          </a:stretch>
        </p:blipFill>
        <p:spPr>
          <a:xfrm>
            <a:off x="300990" y="-398"/>
            <a:ext cx="1214356" cy="1569456"/>
          </a:xfrm>
          <a:prstGeom prst="rect">
            <a:avLst/>
          </a:prstGeom>
        </p:spPr>
      </p:pic>
      <p:sp>
        <p:nvSpPr>
          <p:cNvPr id="5" name="Rectangle 4"/>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extBox 5"/>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136371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96897" y="532132"/>
            <a:ext cx="2763654" cy="606266"/>
          </a:xfrm>
        </p:spPr>
        <p:txBody>
          <a:bodyPr>
            <a:normAutofit fontScale="90000"/>
          </a:bodyPr>
          <a:lstStyle/>
          <a:p>
            <a:pPr algn="ctr"/>
            <a:r>
              <a:rPr lang="en-US" altLang="en-US" sz="3200" dirty="0" smtClean="0"/>
              <a:t/>
            </a:r>
            <a:br>
              <a:rPr lang="en-US" altLang="en-US" sz="3200" dirty="0" smtClean="0"/>
            </a:br>
            <a:r>
              <a:rPr lang="en-US" altLang="en-US" sz="3600" dirty="0" smtClean="0">
                <a:solidFill>
                  <a:srgbClr val="612466"/>
                </a:solidFill>
                <a:latin typeface="Choque Display SSi" panose="02020500000000000000" pitchFamily="18" charset="0"/>
              </a:rPr>
              <a:t>Overview</a:t>
            </a:r>
            <a:r>
              <a:rPr lang="en-US" sz="3600" dirty="0">
                <a:latin typeface="+mn-lt"/>
              </a:rPr>
              <a:t/>
            </a:r>
            <a:br>
              <a:rPr lang="en-US" sz="3600" dirty="0">
                <a:latin typeface="+mn-lt"/>
              </a:rPr>
            </a:br>
            <a:endParaRPr lang="en-CA" sz="3600" spc="100" dirty="0">
              <a:solidFill>
                <a:srgbClr val="612466"/>
              </a:solidFill>
              <a:latin typeface="+mn-lt"/>
            </a:endParaRPr>
          </a:p>
        </p:txBody>
      </p:sp>
      <p:sp>
        <p:nvSpPr>
          <p:cNvPr id="11" name="Rectangle 10"/>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TextBox 11"/>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13" name="Picture 12"/>
          <p:cNvPicPr>
            <a:picLocks noChangeAspect="1"/>
          </p:cNvPicPr>
          <p:nvPr/>
        </p:nvPicPr>
        <p:blipFill>
          <a:blip r:embed="rId3"/>
          <a:stretch>
            <a:fillRect/>
          </a:stretch>
        </p:blipFill>
        <p:spPr>
          <a:xfrm>
            <a:off x="300990" y="64917"/>
            <a:ext cx="1214356" cy="1569456"/>
          </a:xfrm>
          <a:prstGeom prst="rect">
            <a:avLst/>
          </a:prstGeom>
        </p:spPr>
      </p:pic>
      <p:sp>
        <p:nvSpPr>
          <p:cNvPr id="3" name="Rectangle 2"/>
          <p:cNvSpPr/>
          <p:nvPr/>
        </p:nvSpPr>
        <p:spPr>
          <a:xfrm>
            <a:off x="1417792" y="1570519"/>
            <a:ext cx="6788032" cy="1631216"/>
          </a:xfrm>
          <a:prstGeom prst="rect">
            <a:avLst/>
          </a:prstGeom>
        </p:spPr>
        <p:txBody>
          <a:bodyPr wrap="square">
            <a:spAutoFit/>
          </a:bodyPr>
          <a:lstStyle/>
          <a:p>
            <a:pPr marL="342900" indent="-342900">
              <a:buFont typeface="Arial" panose="020B0604020202020204" pitchFamily="34" charset="0"/>
              <a:buChar char="•"/>
            </a:pPr>
            <a:r>
              <a:rPr lang="en-US" altLang="en-US" sz="2000" dirty="0">
                <a:latin typeface="Helvetica" pitchFamily="2" charset="0"/>
              </a:rPr>
              <a:t>What is Citizenship? </a:t>
            </a:r>
            <a:endParaRPr lang="en-US" altLang="en-US" sz="2000" dirty="0" smtClean="0">
              <a:latin typeface="Helvetica" pitchFamily="2" charset="0"/>
            </a:endParaRPr>
          </a:p>
          <a:p>
            <a:endParaRPr lang="en-US" altLang="en-US" sz="2000" dirty="0">
              <a:latin typeface="Helvetica" pitchFamily="2" charset="0"/>
            </a:endParaRPr>
          </a:p>
          <a:p>
            <a:pPr marL="342900" indent="-342900">
              <a:buFont typeface="Arial" panose="020B0604020202020204" pitchFamily="34" charset="0"/>
              <a:buChar char="•"/>
            </a:pPr>
            <a:r>
              <a:rPr lang="en-US" altLang="en-US" sz="2000" dirty="0">
                <a:latin typeface="Helvetica" pitchFamily="2" charset="0"/>
              </a:rPr>
              <a:t>What do other Nations do to deal with citizenship</a:t>
            </a:r>
            <a:r>
              <a:rPr lang="en-US" altLang="en-US" sz="2000" dirty="0" smtClean="0">
                <a:latin typeface="Helvetica" pitchFamily="2" charset="0"/>
              </a:rPr>
              <a:t>?</a:t>
            </a:r>
          </a:p>
          <a:p>
            <a:endParaRPr lang="en-US" altLang="en-US" sz="2000" dirty="0">
              <a:latin typeface="Helvetica" pitchFamily="2" charset="0"/>
            </a:endParaRPr>
          </a:p>
          <a:p>
            <a:pPr marL="342900" indent="-342900">
              <a:buFont typeface="Arial" panose="020B0604020202020204" pitchFamily="34" charset="0"/>
              <a:buChar char="•"/>
            </a:pPr>
            <a:r>
              <a:rPr lang="en-US" altLang="en-US" sz="2000" dirty="0">
                <a:latin typeface="Helvetica" pitchFamily="2" charset="0"/>
              </a:rPr>
              <a:t>Canada, Nisga’a, Tribes in US, other countries.</a:t>
            </a:r>
          </a:p>
        </p:txBody>
      </p:sp>
      <p:sp>
        <p:nvSpPr>
          <p:cNvPr id="8"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3064111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0" y="1825625"/>
            <a:ext cx="7105650" cy="1392775"/>
          </a:xfrm>
        </p:spPr>
        <p:txBody>
          <a:bodyPr/>
          <a:lstStyle/>
          <a:p>
            <a:pPr marL="0" indent="0">
              <a:lnSpc>
                <a:spcPct val="100000"/>
              </a:lnSpc>
              <a:buNone/>
            </a:pPr>
            <a:r>
              <a:rPr lang="en-US" altLang="en-US" sz="2400" dirty="0" smtClean="0">
                <a:latin typeface="Helvetica" pitchFamily="2" charset="0"/>
              </a:rPr>
              <a:t>What </a:t>
            </a:r>
            <a:r>
              <a:rPr lang="en-US" altLang="en-US" sz="2400" dirty="0">
                <a:latin typeface="Helvetica" pitchFamily="2" charset="0"/>
              </a:rPr>
              <a:t>should the criteria be for determining Anishinabek Nation citizenship?</a:t>
            </a:r>
          </a:p>
          <a:p>
            <a:pPr>
              <a:lnSpc>
                <a:spcPct val="100000"/>
              </a:lnSpc>
            </a:pPr>
            <a:endParaRPr lang="en-US" dirty="0"/>
          </a:p>
        </p:txBody>
      </p:sp>
      <p:pic>
        <p:nvPicPr>
          <p:cNvPr id="4" name="Picture 3"/>
          <p:cNvPicPr>
            <a:picLocks noChangeAspect="1"/>
          </p:cNvPicPr>
          <p:nvPr/>
        </p:nvPicPr>
        <p:blipFill>
          <a:blip r:embed="rId2"/>
          <a:stretch>
            <a:fillRect/>
          </a:stretch>
        </p:blipFill>
        <p:spPr>
          <a:xfrm>
            <a:off x="300990" y="-398"/>
            <a:ext cx="1214356" cy="1569456"/>
          </a:xfrm>
          <a:prstGeom prst="rect">
            <a:avLst/>
          </a:prstGeom>
        </p:spPr>
      </p:pic>
      <p:sp>
        <p:nvSpPr>
          <p:cNvPr id="5" name="Rectangle 4"/>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extBox 5"/>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7" name="Title 1"/>
          <p:cNvSpPr>
            <a:spLocks noGrp="1"/>
          </p:cNvSpPr>
          <p:nvPr>
            <p:ph type="title"/>
          </p:nvPr>
        </p:nvSpPr>
        <p:spPr>
          <a:xfrm>
            <a:off x="3170314" y="451643"/>
            <a:ext cx="2812886" cy="754518"/>
          </a:xfrm>
        </p:spPr>
        <p:txBody>
          <a:bodyPr>
            <a:normAutofit/>
          </a:bodyPr>
          <a:lstStyle/>
          <a:p>
            <a:pPr algn="ctr"/>
            <a:r>
              <a:rPr lang="en-US" altLang="en-US" sz="3200" dirty="0" smtClean="0">
                <a:solidFill>
                  <a:srgbClr val="612466"/>
                </a:solidFill>
                <a:latin typeface="Choque Display SSi" panose="02020500000000000000" pitchFamily="18" charset="0"/>
              </a:rPr>
              <a:t>Issue</a:t>
            </a:r>
            <a:endParaRPr lang="en-US" sz="3200" dirty="0">
              <a:solidFill>
                <a:srgbClr val="612466"/>
              </a:solidFill>
              <a:latin typeface="Choque Display SSi" panose="02020500000000000000" pitchFamily="18" charset="0"/>
            </a:endParaRPr>
          </a:p>
        </p:txBody>
      </p:sp>
    </p:spTree>
    <p:extLst>
      <p:ext uri="{BB962C8B-B14F-4D97-AF65-F5344CB8AC3E}">
        <p14:creationId xmlns:p14="http://schemas.microsoft.com/office/powerpoint/2010/main" val="2341640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Rectangle 7"/>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12" name="Picture 11"/>
          <p:cNvPicPr>
            <a:picLocks noChangeAspect="1"/>
          </p:cNvPicPr>
          <p:nvPr/>
        </p:nvPicPr>
        <p:blipFill>
          <a:blip r:embed="rId4"/>
          <a:stretch>
            <a:fillRect/>
          </a:stretch>
        </p:blipFill>
        <p:spPr>
          <a:xfrm>
            <a:off x="300990" y="64917"/>
            <a:ext cx="1214356" cy="1569456"/>
          </a:xfrm>
          <a:prstGeom prst="rect">
            <a:avLst/>
          </a:prstGeom>
        </p:spPr>
      </p:pic>
      <p:sp>
        <p:nvSpPr>
          <p:cNvPr id="13" name="TextBox 12"/>
          <p:cNvSpPr txBox="1"/>
          <p:nvPr/>
        </p:nvSpPr>
        <p:spPr>
          <a:xfrm>
            <a:off x="2062334" y="2988688"/>
            <a:ext cx="5021580" cy="584775"/>
          </a:xfrm>
          <a:prstGeom prst="rect">
            <a:avLst/>
          </a:prstGeom>
          <a:noFill/>
        </p:spPr>
        <p:txBody>
          <a:bodyPr wrap="square" rtlCol="0">
            <a:spAutoFit/>
          </a:bodyPr>
          <a:lstStyle/>
          <a:p>
            <a:pPr algn="ctr"/>
            <a:r>
              <a:rPr lang="en-US" sz="3200" dirty="0" smtClean="0">
                <a:solidFill>
                  <a:schemeClr val="bg1"/>
                </a:solidFill>
                <a:latin typeface="Choque Display SSi" panose="02020500000000000000" pitchFamily="18" charset="0"/>
              </a:rPr>
              <a:t>Miigwetch</a:t>
            </a:r>
            <a:endParaRPr lang="en-US" sz="3200" dirty="0">
              <a:solidFill>
                <a:schemeClr val="bg1"/>
              </a:solidFill>
              <a:latin typeface="Choque Display SSi" panose="02020500000000000000" pitchFamily="18" charset="0"/>
            </a:endParaRPr>
          </a:p>
        </p:txBody>
      </p:sp>
    </p:spTree>
    <p:extLst>
      <p:ext uri="{BB962C8B-B14F-4D97-AF65-F5344CB8AC3E}">
        <p14:creationId xmlns:p14="http://schemas.microsoft.com/office/powerpoint/2010/main" val="189835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0" y="1586158"/>
            <a:ext cx="6900820" cy="3045692"/>
          </a:xfrm>
        </p:spPr>
        <p:txBody>
          <a:bodyPr>
            <a:normAutofit/>
          </a:bodyPr>
          <a:lstStyle/>
          <a:p>
            <a:pPr>
              <a:lnSpc>
                <a:spcPct val="100000"/>
              </a:lnSpc>
            </a:pPr>
            <a:r>
              <a:rPr lang="en-US" altLang="en-US" sz="2000" dirty="0" smtClean="0">
                <a:latin typeface="Helvetica" pitchFamily="2" charset="0"/>
              </a:rPr>
              <a:t>Determination </a:t>
            </a:r>
            <a:r>
              <a:rPr lang="en-US" altLang="en-US" sz="2000" dirty="0">
                <a:latin typeface="Helvetica" pitchFamily="2" charset="0"/>
              </a:rPr>
              <a:t>of one's own citizenry is a universal principle of sovereignty. </a:t>
            </a:r>
            <a:endParaRPr lang="en-US" altLang="en-US" sz="2000" dirty="0" smtClean="0">
              <a:latin typeface="Helvetica" pitchFamily="2" charset="0"/>
            </a:endParaRPr>
          </a:p>
          <a:p>
            <a:pPr>
              <a:lnSpc>
                <a:spcPct val="100000"/>
              </a:lnSpc>
            </a:pPr>
            <a:r>
              <a:rPr lang="en-US" altLang="en-US" sz="2000" dirty="0" smtClean="0">
                <a:latin typeface="Helvetica" pitchFamily="2" charset="0"/>
              </a:rPr>
              <a:t>Every </a:t>
            </a:r>
            <a:r>
              <a:rPr lang="en-US" altLang="en-US" sz="2000" dirty="0">
                <a:latin typeface="Helvetica" pitchFamily="2" charset="0"/>
              </a:rPr>
              <a:t>nation possesses the right to determine its citizens regardless of how powerful rich, weak or poor it is. </a:t>
            </a:r>
          </a:p>
          <a:p>
            <a:pPr marL="0" indent="0">
              <a:lnSpc>
                <a:spcPct val="100000"/>
              </a:lnSpc>
              <a:buNone/>
            </a:pPr>
            <a:endParaRPr lang="en-US" sz="2000" b="1" u="sng" dirty="0">
              <a:latin typeface="Helvetica" pitchFamily="2" charset="0"/>
            </a:endParaRPr>
          </a:p>
          <a:p>
            <a:pPr marL="0" indent="0">
              <a:lnSpc>
                <a:spcPct val="100000"/>
              </a:lnSpc>
              <a:buNone/>
            </a:pPr>
            <a:endParaRPr lang="en-US" sz="2000" b="1" u="sng" dirty="0" smtClean="0">
              <a:latin typeface="Helvetica" pitchFamily="2" charset="0"/>
            </a:endParaRPr>
          </a:p>
          <a:p>
            <a:pPr marL="0" indent="0">
              <a:lnSpc>
                <a:spcPct val="100000"/>
              </a:lnSpc>
              <a:buNone/>
            </a:pPr>
            <a:endParaRPr lang="en-US" sz="2000" b="1" u="sng" dirty="0">
              <a:latin typeface="Helvetica" pitchFamily="2" charset="0"/>
            </a:endParaRPr>
          </a:p>
          <a:p>
            <a:pPr>
              <a:lnSpc>
                <a:spcPct val="100000"/>
              </a:lnSpc>
              <a:buFont typeface="Wingdings" panose="05000000000000000000" pitchFamily="2" charset="2"/>
              <a:buChar char="§"/>
            </a:pPr>
            <a:endParaRPr lang="en-US" sz="2000" dirty="0" smtClean="0">
              <a:latin typeface="Helvetica" pitchFamily="2" charset="0"/>
            </a:endParaRPr>
          </a:p>
          <a:p>
            <a:pPr>
              <a:lnSpc>
                <a:spcPct val="100000"/>
              </a:lnSpc>
              <a:buFont typeface="Wingdings" panose="05000000000000000000" pitchFamily="2" charset="2"/>
              <a:buChar char="§"/>
            </a:pPr>
            <a:endParaRPr lang="en-US" sz="2000" dirty="0">
              <a:latin typeface="Helvetica" pitchFamily="2" charset="0"/>
            </a:endParaRPr>
          </a:p>
        </p:txBody>
      </p:sp>
      <p:sp>
        <p:nvSpPr>
          <p:cNvPr id="9" name="Title 8"/>
          <p:cNvSpPr>
            <a:spLocks noGrp="1"/>
          </p:cNvSpPr>
          <p:nvPr>
            <p:ph type="title"/>
          </p:nvPr>
        </p:nvSpPr>
        <p:spPr>
          <a:xfrm>
            <a:off x="1556538" y="539502"/>
            <a:ext cx="6032982" cy="606266"/>
          </a:xfrm>
        </p:spPr>
        <p:txBody>
          <a:bodyPr>
            <a:normAutofit/>
          </a:bodyPr>
          <a:lstStyle/>
          <a:p>
            <a:pPr algn="ctr"/>
            <a:r>
              <a:rPr lang="en-US" altLang="en-US" sz="3200" dirty="0">
                <a:solidFill>
                  <a:srgbClr val="612466"/>
                </a:solidFill>
                <a:latin typeface="Choque Display SSi" panose="02020500000000000000" pitchFamily="18" charset="0"/>
              </a:rPr>
              <a:t>Citizenship</a:t>
            </a:r>
            <a:endParaRPr lang="en-CA" sz="3200" spc="100" dirty="0">
              <a:solidFill>
                <a:srgbClr val="612466"/>
              </a:solidFill>
              <a:latin typeface="Choque Display SSi" panose="02020500000000000000" pitchFamily="18" charset="0"/>
            </a:endParaRPr>
          </a:p>
        </p:txBody>
      </p:sp>
      <p:pic>
        <p:nvPicPr>
          <p:cNvPr id="10" name="Picture 9"/>
          <p:cNvPicPr>
            <a:picLocks noChangeAspect="1"/>
          </p:cNvPicPr>
          <p:nvPr/>
        </p:nvPicPr>
        <p:blipFill>
          <a:blip r:embed="rId2"/>
          <a:stretch>
            <a:fillRect/>
          </a:stretch>
        </p:blipFill>
        <p:spPr>
          <a:xfrm>
            <a:off x="300990" y="64917"/>
            <a:ext cx="1214356" cy="1569456"/>
          </a:xfrm>
          <a:prstGeom prst="rect">
            <a:avLst/>
          </a:prstGeom>
        </p:spPr>
      </p:pic>
      <p:sp>
        <p:nvSpPr>
          <p:cNvPr id="11" name="Rectangle 10"/>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TextBox 11"/>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353155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633" y="1567224"/>
            <a:ext cx="7459330" cy="3964145"/>
          </a:xfrm>
        </p:spPr>
        <p:txBody>
          <a:bodyPr>
            <a:noAutofit/>
          </a:bodyPr>
          <a:lstStyle/>
          <a:p>
            <a:pPr>
              <a:lnSpc>
                <a:spcPct val="100000"/>
              </a:lnSpc>
            </a:pPr>
            <a:r>
              <a:rPr lang="en-US" altLang="en-US" sz="2000" dirty="0">
                <a:latin typeface="Helvetica" pitchFamily="2" charset="0"/>
              </a:rPr>
              <a:t>Citizenship is membership in a political </a:t>
            </a:r>
            <a:r>
              <a:rPr lang="en-US" altLang="en-US" sz="2000" dirty="0" smtClean="0">
                <a:latin typeface="Helvetica" pitchFamily="2" charset="0"/>
              </a:rPr>
              <a:t>community.</a:t>
            </a:r>
          </a:p>
          <a:p>
            <a:pPr>
              <a:lnSpc>
                <a:spcPct val="100000"/>
              </a:lnSpc>
            </a:pPr>
            <a:r>
              <a:rPr lang="en-US" altLang="en-US" sz="2000" dirty="0" smtClean="0">
                <a:latin typeface="Helvetica" pitchFamily="2" charset="0"/>
              </a:rPr>
              <a:t>Often </a:t>
            </a:r>
            <a:r>
              <a:rPr lang="en-US" altLang="en-US" sz="2000" dirty="0">
                <a:latin typeface="Helvetica" pitchFamily="2" charset="0"/>
              </a:rPr>
              <a:t>citizenship is linked to nationality, ethnic background or </a:t>
            </a:r>
            <a:r>
              <a:rPr lang="en-US" altLang="en-US" sz="2000" dirty="0" smtClean="0">
                <a:latin typeface="Helvetica" pitchFamily="2" charset="0"/>
              </a:rPr>
              <a:t>race. </a:t>
            </a:r>
            <a:endParaRPr lang="en-US" altLang="en-US" sz="2000" dirty="0">
              <a:latin typeface="Helvetica" pitchFamily="2" charset="0"/>
            </a:endParaRPr>
          </a:p>
          <a:p>
            <a:pPr>
              <a:lnSpc>
                <a:spcPct val="100000"/>
              </a:lnSpc>
            </a:pPr>
            <a:r>
              <a:rPr lang="en-US" altLang="en-US" sz="2000" dirty="0">
                <a:latin typeface="Helvetica" pitchFamily="2" charset="0"/>
              </a:rPr>
              <a:t>However, it is possible to be a citizen without having the same ethnic background or </a:t>
            </a:r>
            <a:r>
              <a:rPr lang="en-US" altLang="en-US" sz="2000" dirty="0" smtClean="0">
                <a:latin typeface="Helvetica" pitchFamily="2" charset="0"/>
              </a:rPr>
              <a:t>nationality. </a:t>
            </a:r>
            <a:endParaRPr lang="en-US" altLang="en-US" sz="2000" dirty="0">
              <a:latin typeface="Helvetica" pitchFamily="2" charset="0"/>
            </a:endParaRPr>
          </a:p>
          <a:p>
            <a:pPr>
              <a:lnSpc>
                <a:spcPct val="100000"/>
              </a:lnSpc>
            </a:pPr>
            <a:r>
              <a:rPr lang="en-US" altLang="en-US" sz="2000" dirty="0">
                <a:latin typeface="Helvetica" pitchFamily="2" charset="0"/>
              </a:rPr>
              <a:t>Citizenship generally carries with it rights to political </a:t>
            </a:r>
            <a:r>
              <a:rPr lang="en-US" altLang="en-US" sz="2000" dirty="0" smtClean="0">
                <a:latin typeface="Helvetica" pitchFamily="2" charset="0"/>
              </a:rPr>
              <a:t>participation. </a:t>
            </a:r>
            <a:endParaRPr lang="en-US" altLang="en-US" sz="2000" dirty="0">
              <a:latin typeface="Helvetica" pitchFamily="2" charset="0"/>
            </a:endParaRPr>
          </a:p>
          <a:p>
            <a:pPr>
              <a:lnSpc>
                <a:spcPct val="100000"/>
              </a:lnSpc>
            </a:pPr>
            <a:r>
              <a:rPr lang="en-US" altLang="en-US" sz="2000" dirty="0">
                <a:latin typeface="Helvetica" pitchFamily="2" charset="0"/>
              </a:rPr>
              <a:t>Citizenship can be lost, and it can be </a:t>
            </a:r>
            <a:r>
              <a:rPr lang="en-US" altLang="en-US" sz="2000" dirty="0" smtClean="0">
                <a:latin typeface="Helvetica" pitchFamily="2" charset="0"/>
              </a:rPr>
              <a:t>gained. </a:t>
            </a:r>
            <a:endParaRPr lang="en-US" altLang="en-US" sz="2000" dirty="0">
              <a:latin typeface="Helvetica" pitchFamily="2" charset="0"/>
            </a:endParaRPr>
          </a:p>
          <a:p>
            <a:pPr marL="0" indent="0">
              <a:lnSpc>
                <a:spcPct val="100000"/>
              </a:lnSpc>
              <a:buNone/>
            </a:pPr>
            <a:endParaRPr lang="en-US" sz="2000" b="1" dirty="0">
              <a:latin typeface="Helvetica" pitchFamily="2" charset="0"/>
            </a:endParaRPr>
          </a:p>
        </p:txBody>
      </p:sp>
      <p:pic>
        <p:nvPicPr>
          <p:cNvPr id="11" name="Picture 10"/>
          <p:cNvPicPr>
            <a:picLocks noChangeAspect="1"/>
          </p:cNvPicPr>
          <p:nvPr/>
        </p:nvPicPr>
        <p:blipFill>
          <a:blip r:embed="rId2"/>
          <a:stretch>
            <a:fillRect/>
          </a:stretch>
        </p:blipFill>
        <p:spPr>
          <a:xfrm>
            <a:off x="300990" y="64917"/>
            <a:ext cx="1214356" cy="1569456"/>
          </a:xfrm>
          <a:prstGeom prst="rect">
            <a:avLst/>
          </a:prstGeom>
        </p:spPr>
      </p:pic>
      <p:sp>
        <p:nvSpPr>
          <p:cNvPr id="12" name="Rectangle 11"/>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Box 12"/>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14" name="TextBox 13"/>
          <p:cNvSpPr txBox="1"/>
          <p:nvPr/>
        </p:nvSpPr>
        <p:spPr>
          <a:xfrm>
            <a:off x="1326924" y="594509"/>
            <a:ext cx="6490450" cy="515526"/>
          </a:xfrm>
          <a:prstGeom prst="rect">
            <a:avLst/>
          </a:prstGeom>
          <a:noFill/>
        </p:spPr>
        <p:txBody>
          <a:bodyPr wrap="square" rtlCol="0">
            <a:spAutoFit/>
          </a:bodyPr>
          <a:lstStyle/>
          <a:p>
            <a:pPr algn="ctr">
              <a:lnSpc>
                <a:spcPts val="3300"/>
              </a:lnSpc>
            </a:pPr>
            <a:r>
              <a:rPr lang="en-US" altLang="en-US" sz="3200" dirty="0">
                <a:solidFill>
                  <a:srgbClr val="612466"/>
                </a:solidFill>
                <a:latin typeface="Choque Display SSi" panose="02020500000000000000" pitchFamily="18" charset="0"/>
              </a:rPr>
              <a:t>What is Citizenship?</a:t>
            </a:r>
            <a:endParaRPr lang="en-US" sz="3200" dirty="0">
              <a:solidFill>
                <a:srgbClr val="612466"/>
              </a:solidFill>
              <a:latin typeface="Choque Display SSi" panose="02020500000000000000" pitchFamily="18" charset="0"/>
            </a:endParaRP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4239487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633" y="1567224"/>
            <a:ext cx="7459330" cy="3964145"/>
          </a:xfrm>
        </p:spPr>
        <p:txBody>
          <a:bodyPr>
            <a:noAutofit/>
          </a:bodyPr>
          <a:lstStyle/>
          <a:p>
            <a:pPr>
              <a:lnSpc>
                <a:spcPct val="100000"/>
              </a:lnSpc>
            </a:pPr>
            <a:r>
              <a:rPr lang="en-US" altLang="en-US" sz="2000" dirty="0" smtClean="0">
                <a:latin typeface="Helvetica" pitchFamily="2" charset="0"/>
              </a:rPr>
              <a:t>A person </a:t>
            </a:r>
            <a:r>
              <a:rPr lang="en-US" altLang="en-US" sz="2000" dirty="0">
                <a:latin typeface="Helvetica" pitchFamily="2" charset="0"/>
              </a:rPr>
              <a:t>can have duel citizenship in some countries, other countries automatically revoke it if you acquire other </a:t>
            </a:r>
            <a:r>
              <a:rPr lang="en-US" altLang="en-US" sz="2000" dirty="0" smtClean="0">
                <a:latin typeface="Helvetica" pitchFamily="2" charset="0"/>
              </a:rPr>
              <a:t>citizenship.</a:t>
            </a:r>
            <a:endParaRPr lang="en-US" altLang="en-US" sz="2000" dirty="0">
              <a:latin typeface="Helvetica" pitchFamily="2" charset="0"/>
            </a:endParaRPr>
          </a:p>
          <a:p>
            <a:pPr>
              <a:lnSpc>
                <a:spcPct val="100000"/>
              </a:lnSpc>
            </a:pPr>
            <a:r>
              <a:rPr lang="en-US" altLang="en-US" sz="2000" dirty="0">
                <a:latin typeface="Helvetica" pitchFamily="2" charset="0"/>
              </a:rPr>
              <a:t>Citizenship often implies some responsibilities and duties under an understood social contract (what we expect from each other as citizens: economic participation, volunteering, </a:t>
            </a:r>
            <a:r>
              <a:rPr lang="en-US" altLang="en-US" sz="2000" dirty="0" err="1">
                <a:latin typeface="Helvetica" pitchFamily="2" charset="0"/>
              </a:rPr>
              <a:t>etc</a:t>
            </a:r>
            <a:r>
              <a:rPr lang="en-US" altLang="en-US" sz="2000" dirty="0">
                <a:latin typeface="Helvetica" pitchFamily="2" charset="0"/>
              </a:rPr>
              <a:t>). </a:t>
            </a:r>
          </a:p>
          <a:p>
            <a:pPr>
              <a:lnSpc>
                <a:spcPct val="100000"/>
              </a:lnSpc>
              <a:buFont typeface="Wingdings" panose="05000000000000000000" pitchFamily="2" charset="2"/>
              <a:buChar char="§"/>
            </a:pPr>
            <a:endParaRPr lang="en-US" sz="2000" b="1" dirty="0">
              <a:latin typeface="Helvetica" pitchFamily="2" charset="0"/>
            </a:endParaRPr>
          </a:p>
        </p:txBody>
      </p:sp>
      <p:pic>
        <p:nvPicPr>
          <p:cNvPr id="11" name="Picture 10"/>
          <p:cNvPicPr>
            <a:picLocks noChangeAspect="1"/>
          </p:cNvPicPr>
          <p:nvPr/>
        </p:nvPicPr>
        <p:blipFill>
          <a:blip r:embed="rId2"/>
          <a:stretch>
            <a:fillRect/>
          </a:stretch>
        </p:blipFill>
        <p:spPr>
          <a:xfrm>
            <a:off x="300990" y="64917"/>
            <a:ext cx="1214356" cy="1569456"/>
          </a:xfrm>
          <a:prstGeom prst="rect">
            <a:avLst/>
          </a:prstGeom>
        </p:spPr>
      </p:pic>
      <p:sp>
        <p:nvSpPr>
          <p:cNvPr id="12" name="Rectangle 11"/>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Box 12"/>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14" name="TextBox 13"/>
          <p:cNvSpPr txBox="1"/>
          <p:nvPr/>
        </p:nvSpPr>
        <p:spPr>
          <a:xfrm>
            <a:off x="1326924" y="594509"/>
            <a:ext cx="6490450" cy="515526"/>
          </a:xfrm>
          <a:prstGeom prst="rect">
            <a:avLst/>
          </a:prstGeom>
          <a:noFill/>
        </p:spPr>
        <p:txBody>
          <a:bodyPr wrap="square" rtlCol="0">
            <a:spAutoFit/>
          </a:bodyPr>
          <a:lstStyle/>
          <a:p>
            <a:pPr algn="ctr">
              <a:lnSpc>
                <a:spcPts val="3300"/>
              </a:lnSpc>
            </a:pPr>
            <a:r>
              <a:rPr lang="en-US" altLang="en-US" sz="3200" dirty="0">
                <a:solidFill>
                  <a:srgbClr val="612466"/>
                </a:solidFill>
                <a:latin typeface="Choque Display SSi" panose="02020500000000000000" pitchFamily="18" charset="0"/>
              </a:rPr>
              <a:t>What is Citizenship?</a:t>
            </a:r>
            <a:endParaRPr lang="en-US" sz="3200" dirty="0">
              <a:solidFill>
                <a:srgbClr val="612466"/>
              </a:solidFill>
              <a:latin typeface="Choque Display SSi" panose="02020500000000000000" pitchFamily="18" charset="0"/>
            </a:endParaRP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330254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325" y="1567100"/>
            <a:ext cx="6968024" cy="3466146"/>
          </a:xfrm>
        </p:spPr>
        <p:txBody>
          <a:bodyPr>
            <a:normAutofit/>
          </a:bodyPr>
          <a:lstStyle/>
          <a:p>
            <a:pPr>
              <a:lnSpc>
                <a:spcPct val="100000"/>
              </a:lnSpc>
            </a:pPr>
            <a:r>
              <a:rPr lang="en-US" altLang="en-US" sz="2000" dirty="0">
                <a:latin typeface="Helvetica" pitchFamily="2" charset="0"/>
              </a:rPr>
              <a:t>Natural Born </a:t>
            </a:r>
            <a:r>
              <a:rPr lang="en-US" altLang="en-US" sz="2000" dirty="0" smtClean="0">
                <a:latin typeface="Helvetica" pitchFamily="2" charset="0"/>
              </a:rPr>
              <a:t>Citizenship</a:t>
            </a:r>
            <a:endParaRPr lang="en-US" altLang="en-US" sz="2000" dirty="0">
              <a:latin typeface="Helvetica" pitchFamily="2" charset="0"/>
            </a:endParaRPr>
          </a:p>
          <a:p>
            <a:pPr lvl="1">
              <a:lnSpc>
                <a:spcPct val="100000"/>
              </a:lnSpc>
              <a:buNone/>
            </a:pPr>
            <a:r>
              <a:rPr lang="en-US" altLang="en-US" sz="2000" dirty="0" smtClean="0">
                <a:latin typeface="Helvetica" pitchFamily="2" charset="0"/>
              </a:rPr>
              <a:t>a. </a:t>
            </a:r>
            <a:r>
              <a:rPr lang="en-US" altLang="en-US" sz="2000" dirty="0">
                <a:latin typeface="Helvetica" pitchFamily="2" charset="0"/>
              </a:rPr>
              <a:t>Place of Birth - i.e. </a:t>
            </a:r>
            <a:r>
              <a:rPr lang="en-US" altLang="en-US" sz="2000" dirty="0" smtClean="0">
                <a:latin typeface="Helvetica" pitchFamily="2" charset="0"/>
              </a:rPr>
              <a:t>born </a:t>
            </a:r>
            <a:r>
              <a:rPr lang="en-US" altLang="en-US" sz="2000" dirty="0">
                <a:latin typeface="Helvetica" pitchFamily="2" charset="0"/>
              </a:rPr>
              <a:t>in a </a:t>
            </a:r>
            <a:r>
              <a:rPr lang="en-US" altLang="en-US" sz="2000" dirty="0" smtClean="0">
                <a:latin typeface="Helvetica" pitchFamily="2" charset="0"/>
              </a:rPr>
              <a:t>country. </a:t>
            </a:r>
            <a:endParaRPr lang="en-US" altLang="en-US" sz="2000" dirty="0">
              <a:latin typeface="Helvetica" pitchFamily="2" charset="0"/>
            </a:endParaRPr>
          </a:p>
          <a:p>
            <a:pPr lvl="1">
              <a:lnSpc>
                <a:spcPct val="100000"/>
              </a:lnSpc>
              <a:buNone/>
            </a:pPr>
            <a:r>
              <a:rPr lang="en-US" altLang="en-US" sz="2000" dirty="0" smtClean="0">
                <a:latin typeface="Helvetica" pitchFamily="2" charset="0"/>
              </a:rPr>
              <a:t>b. </a:t>
            </a:r>
            <a:r>
              <a:rPr lang="en-US" altLang="en-US" sz="2000" dirty="0" err="1">
                <a:latin typeface="Helvetica" pitchFamily="2" charset="0"/>
              </a:rPr>
              <a:t>Descendancy</a:t>
            </a:r>
            <a:r>
              <a:rPr lang="en-US" altLang="en-US" sz="2000" dirty="0">
                <a:latin typeface="Helvetica" pitchFamily="2" charset="0"/>
              </a:rPr>
              <a:t> - one parent is a member of </a:t>
            </a:r>
            <a:r>
              <a:rPr lang="en-US" altLang="en-US" sz="2000" dirty="0" smtClean="0">
                <a:latin typeface="Helvetica" pitchFamily="2" charset="0"/>
              </a:rPr>
              <a:t>that country</a:t>
            </a:r>
            <a:r>
              <a:rPr lang="en-US" altLang="en-US" sz="2000" dirty="0">
                <a:latin typeface="Helvetica" pitchFamily="2" charset="0"/>
              </a:rPr>
              <a:t>.</a:t>
            </a:r>
            <a:endParaRPr lang="en-US" altLang="en-US" sz="2000" dirty="0">
              <a:latin typeface="Helvetica" pitchFamily="2" charset="0"/>
            </a:endParaRPr>
          </a:p>
          <a:p>
            <a:pPr>
              <a:lnSpc>
                <a:spcPct val="100000"/>
              </a:lnSpc>
            </a:pPr>
            <a:r>
              <a:rPr lang="en-US" altLang="en-US" sz="2000" dirty="0">
                <a:latin typeface="Helvetica" pitchFamily="2" charset="0"/>
              </a:rPr>
              <a:t>Citizenship by Naturalization – Applied for and criteria meet under the a </a:t>
            </a:r>
            <a:r>
              <a:rPr lang="en-US" altLang="en-US" sz="2000" i="1" dirty="0">
                <a:latin typeface="Helvetica" pitchFamily="2" charset="0"/>
              </a:rPr>
              <a:t>Citizenship </a:t>
            </a:r>
            <a:r>
              <a:rPr lang="en-US" altLang="en-US" sz="2000" i="1" dirty="0" smtClean="0">
                <a:latin typeface="Helvetica" pitchFamily="2" charset="0"/>
              </a:rPr>
              <a:t>Act.</a:t>
            </a:r>
            <a:endParaRPr lang="en-CA" sz="2000" dirty="0">
              <a:latin typeface="Helvetica" pitchFamily="2" charset="0"/>
            </a:endParaRPr>
          </a:p>
        </p:txBody>
      </p:sp>
      <p:sp>
        <p:nvSpPr>
          <p:cNvPr id="7" name="TextBox 6"/>
          <p:cNvSpPr txBox="1"/>
          <p:nvPr/>
        </p:nvSpPr>
        <p:spPr>
          <a:xfrm>
            <a:off x="1252469" y="594509"/>
            <a:ext cx="6641726" cy="515526"/>
          </a:xfrm>
          <a:prstGeom prst="rect">
            <a:avLst/>
          </a:prstGeom>
          <a:noFill/>
        </p:spPr>
        <p:txBody>
          <a:bodyPr wrap="square" rtlCol="0">
            <a:spAutoFit/>
          </a:bodyPr>
          <a:lstStyle/>
          <a:p>
            <a:pPr algn="ctr">
              <a:lnSpc>
                <a:spcPts val="3300"/>
              </a:lnSpc>
            </a:pPr>
            <a:r>
              <a:rPr lang="en-US" altLang="en-US" sz="3200" dirty="0">
                <a:solidFill>
                  <a:srgbClr val="612466"/>
                </a:solidFill>
                <a:latin typeface="Choque Display SSi" panose="02020500000000000000" pitchFamily="18" charset="0"/>
              </a:rPr>
              <a:t>Canadian Citizenship</a:t>
            </a:r>
            <a:endParaRPr lang="en-US" sz="3200" dirty="0">
              <a:solidFill>
                <a:srgbClr val="612466"/>
              </a:solidFill>
              <a:latin typeface="Choque Display SSi" panose="02020500000000000000" pitchFamily="18" charset="0"/>
            </a:endParaRPr>
          </a:p>
        </p:txBody>
      </p:sp>
      <p:pic>
        <p:nvPicPr>
          <p:cNvPr id="9" name="Picture 8"/>
          <p:cNvPicPr>
            <a:picLocks noChangeAspect="1"/>
          </p:cNvPicPr>
          <p:nvPr/>
        </p:nvPicPr>
        <p:blipFill>
          <a:blip r:embed="rId2"/>
          <a:stretch>
            <a:fillRect/>
          </a:stretch>
        </p:blipFill>
        <p:spPr>
          <a:xfrm>
            <a:off x="300990" y="64917"/>
            <a:ext cx="1214356" cy="1569456"/>
          </a:xfrm>
          <a:prstGeom prst="rect">
            <a:avLst/>
          </a:prstGeom>
        </p:spPr>
      </p:pic>
      <p:sp>
        <p:nvSpPr>
          <p:cNvPr id="10" name="Rectangle 9"/>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TextBox 10"/>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8"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316185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2086" y="1566006"/>
            <a:ext cx="7294943" cy="4405916"/>
          </a:xfrm>
        </p:spPr>
        <p:txBody>
          <a:bodyPr>
            <a:noAutofit/>
          </a:bodyPr>
          <a:lstStyle/>
          <a:p>
            <a:pPr>
              <a:lnSpc>
                <a:spcPct val="100000"/>
              </a:lnSpc>
            </a:pPr>
            <a:r>
              <a:rPr lang="en-US" altLang="en-US" sz="2000" dirty="0" smtClean="0">
                <a:latin typeface="Helvetica" pitchFamily="2" charset="0"/>
              </a:rPr>
              <a:t>Residency </a:t>
            </a:r>
            <a:r>
              <a:rPr lang="en-US" altLang="en-US" sz="2000" dirty="0">
                <a:latin typeface="Helvetica" pitchFamily="2" charset="0"/>
              </a:rPr>
              <a:t>Requirement (</a:t>
            </a:r>
            <a:r>
              <a:rPr lang="en-US" altLang="en-US" sz="2000" dirty="0" err="1">
                <a:latin typeface="Helvetica" pitchFamily="2" charset="0"/>
              </a:rPr>
              <a:t>eg</a:t>
            </a:r>
            <a:r>
              <a:rPr lang="en-US" altLang="en-US" sz="2000" dirty="0">
                <a:latin typeface="Helvetica" pitchFamily="2" charset="0"/>
              </a:rPr>
              <a:t>. 3 of last 4 years</a:t>
            </a:r>
            <a:r>
              <a:rPr lang="en-US" altLang="en-US" sz="2000" dirty="0" smtClean="0">
                <a:latin typeface="Helvetica" pitchFamily="2" charset="0"/>
              </a:rPr>
              <a:t>).</a:t>
            </a:r>
            <a:endParaRPr lang="en-US" altLang="en-US" sz="2000" dirty="0">
              <a:latin typeface="Helvetica" pitchFamily="2" charset="0"/>
            </a:endParaRPr>
          </a:p>
          <a:p>
            <a:pPr>
              <a:lnSpc>
                <a:spcPct val="100000"/>
              </a:lnSpc>
            </a:pPr>
            <a:r>
              <a:rPr lang="en-US" altLang="en-US" sz="2000" dirty="0" smtClean="0">
                <a:latin typeface="Helvetica" pitchFamily="2" charset="0"/>
              </a:rPr>
              <a:t>Age Requirement (</a:t>
            </a:r>
            <a:r>
              <a:rPr lang="en-US" altLang="en-US" sz="2000" dirty="0" err="1" smtClean="0">
                <a:latin typeface="Helvetica" pitchFamily="2" charset="0"/>
              </a:rPr>
              <a:t>eg</a:t>
            </a:r>
            <a:r>
              <a:rPr lang="en-US" altLang="en-US" sz="2000" dirty="0" smtClean="0">
                <a:latin typeface="Helvetica" pitchFamily="2" charset="0"/>
              </a:rPr>
              <a:t>. 18</a:t>
            </a:r>
            <a:r>
              <a:rPr lang="en-US" altLang="en-US" sz="2000" dirty="0" smtClean="0">
                <a:latin typeface="Helvetica" pitchFamily="2" charset="0"/>
              </a:rPr>
              <a:t>). </a:t>
            </a:r>
            <a:endParaRPr lang="en-US" altLang="en-US" sz="2000" dirty="0" smtClean="0">
              <a:latin typeface="Helvetica" pitchFamily="2" charset="0"/>
            </a:endParaRPr>
          </a:p>
          <a:p>
            <a:pPr>
              <a:lnSpc>
                <a:spcPct val="100000"/>
              </a:lnSpc>
            </a:pPr>
            <a:r>
              <a:rPr lang="en-US" altLang="en-US" sz="2000" dirty="0">
                <a:latin typeface="Helvetica" pitchFamily="2" charset="0"/>
              </a:rPr>
              <a:t>L</a:t>
            </a:r>
            <a:r>
              <a:rPr lang="en-US" altLang="en-US" sz="2000" dirty="0" smtClean="0">
                <a:latin typeface="Helvetica" pitchFamily="2" charset="0"/>
              </a:rPr>
              <a:t>anguage </a:t>
            </a:r>
            <a:r>
              <a:rPr lang="en-US" altLang="en-US" sz="2000" dirty="0">
                <a:latin typeface="Helvetica" pitchFamily="2" charset="0"/>
              </a:rPr>
              <a:t>requirement – </a:t>
            </a:r>
            <a:r>
              <a:rPr lang="en-US" altLang="en-US" sz="2000" dirty="0" smtClean="0">
                <a:latin typeface="Helvetica" pitchFamily="2" charset="0"/>
              </a:rPr>
              <a:t>English/French </a:t>
            </a:r>
            <a:r>
              <a:rPr lang="en-US" altLang="en-US" sz="2000" dirty="0">
                <a:latin typeface="Helvetica" pitchFamily="2" charset="0"/>
              </a:rPr>
              <a:t>(often waived for </a:t>
            </a:r>
            <a:r>
              <a:rPr lang="en-US" altLang="en-US" sz="2000" dirty="0" smtClean="0">
                <a:latin typeface="Helvetica" pitchFamily="2" charset="0"/>
              </a:rPr>
              <a:t>compassionate </a:t>
            </a:r>
            <a:r>
              <a:rPr lang="en-US" altLang="en-US" sz="2000" dirty="0">
                <a:latin typeface="Helvetica" pitchFamily="2" charset="0"/>
              </a:rPr>
              <a:t>grounds</a:t>
            </a:r>
            <a:r>
              <a:rPr lang="en-US" altLang="en-US" sz="2000" dirty="0" smtClean="0">
                <a:latin typeface="Helvetica" pitchFamily="2" charset="0"/>
              </a:rPr>
              <a:t>). </a:t>
            </a:r>
            <a:endParaRPr lang="en-US" altLang="en-US" sz="2000" dirty="0">
              <a:latin typeface="Helvetica" pitchFamily="2" charset="0"/>
            </a:endParaRPr>
          </a:p>
          <a:p>
            <a:pPr>
              <a:lnSpc>
                <a:spcPct val="100000"/>
              </a:lnSpc>
            </a:pPr>
            <a:r>
              <a:rPr lang="en-US" altLang="en-US" sz="2000" dirty="0">
                <a:latin typeface="Helvetica" pitchFamily="2" charset="0"/>
              </a:rPr>
              <a:t>Knowledge of the Country (history, geography, political</a:t>
            </a:r>
            <a:r>
              <a:rPr lang="en-US" altLang="en-US" sz="2000" dirty="0" smtClean="0">
                <a:latin typeface="Helvetica" pitchFamily="2" charset="0"/>
              </a:rPr>
              <a:t>).</a:t>
            </a:r>
            <a:endParaRPr lang="en-US" altLang="en-US" sz="2000" dirty="0">
              <a:latin typeface="Helvetica" pitchFamily="2" charset="0"/>
            </a:endParaRPr>
          </a:p>
          <a:p>
            <a:pPr>
              <a:lnSpc>
                <a:spcPct val="100000"/>
              </a:lnSpc>
            </a:pPr>
            <a:r>
              <a:rPr lang="en-US" altLang="en-US" sz="2000" dirty="0" smtClean="0">
                <a:latin typeface="Helvetica" pitchFamily="2" charset="0"/>
              </a:rPr>
              <a:t>Not </a:t>
            </a:r>
            <a:r>
              <a:rPr lang="en-US" altLang="en-US" sz="2000" dirty="0">
                <a:latin typeface="Helvetica" pitchFamily="2" charset="0"/>
              </a:rPr>
              <a:t>under a deportation order or not a security </a:t>
            </a:r>
            <a:r>
              <a:rPr lang="en-US" altLang="en-US" sz="2000" dirty="0" smtClean="0">
                <a:latin typeface="Helvetica" pitchFamily="2" charset="0"/>
              </a:rPr>
              <a:t>risk.</a:t>
            </a:r>
            <a:endParaRPr lang="en-US" altLang="en-US" sz="2000" dirty="0">
              <a:latin typeface="Helvetica" pitchFamily="2" charset="0"/>
            </a:endParaRPr>
          </a:p>
          <a:p>
            <a:pPr>
              <a:lnSpc>
                <a:spcPct val="100000"/>
              </a:lnSpc>
            </a:pPr>
            <a:r>
              <a:rPr lang="en-US" altLang="en-US" sz="2000" dirty="0">
                <a:latin typeface="Helvetica" pitchFamily="2" charset="0"/>
              </a:rPr>
              <a:t>Other prohibitions: Criminal conviction, conviction under </a:t>
            </a:r>
            <a:r>
              <a:rPr lang="en-US" altLang="en-US" sz="2000" i="1" dirty="0">
                <a:latin typeface="Helvetica" pitchFamily="2" charset="0"/>
              </a:rPr>
              <a:t>Citizenship Act</a:t>
            </a:r>
            <a:r>
              <a:rPr lang="en-US" altLang="en-US" sz="2000" dirty="0">
                <a:latin typeface="Helvetica" pitchFamily="2" charset="0"/>
              </a:rPr>
              <a:t>. </a:t>
            </a:r>
          </a:p>
          <a:p>
            <a:pPr>
              <a:lnSpc>
                <a:spcPct val="100000"/>
              </a:lnSpc>
              <a:buFont typeface="Wingdings" panose="05000000000000000000" pitchFamily="2" charset="2"/>
              <a:buChar char="§"/>
            </a:pPr>
            <a:endParaRPr lang="en-US" sz="2000" dirty="0">
              <a:latin typeface="Helvetica" pitchFamily="2" charset="0"/>
            </a:endParaRPr>
          </a:p>
        </p:txBody>
      </p:sp>
      <p:sp>
        <p:nvSpPr>
          <p:cNvPr id="10" name="TextBox 9"/>
          <p:cNvSpPr txBox="1"/>
          <p:nvPr/>
        </p:nvSpPr>
        <p:spPr>
          <a:xfrm>
            <a:off x="1252469" y="387167"/>
            <a:ext cx="6641726" cy="938719"/>
          </a:xfrm>
          <a:prstGeom prst="rect">
            <a:avLst/>
          </a:prstGeom>
          <a:noFill/>
        </p:spPr>
        <p:txBody>
          <a:bodyPr wrap="square" rtlCol="0">
            <a:spAutoFit/>
          </a:bodyPr>
          <a:lstStyle/>
          <a:p>
            <a:pPr algn="ctr">
              <a:lnSpc>
                <a:spcPts val="3300"/>
              </a:lnSpc>
            </a:pPr>
            <a:r>
              <a:rPr lang="en-US" altLang="en-US" sz="3200" dirty="0">
                <a:solidFill>
                  <a:srgbClr val="612466"/>
                </a:solidFill>
                <a:latin typeface="Choque Display SSi" panose="02020500000000000000" pitchFamily="18" charset="0"/>
              </a:rPr>
              <a:t>Canadian Citizenship</a:t>
            </a:r>
            <a:br>
              <a:rPr lang="en-US" altLang="en-US" sz="3200" dirty="0">
                <a:solidFill>
                  <a:srgbClr val="612466"/>
                </a:solidFill>
                <a:latin typeface="Choque Display SSi" panose="02020500000000000000" pitchFamily="18" charset="0"/>
              </a:rPr>
            </a:br>
            <a:r>
              <a:rPr lang="en-US" altLang="en-US" sz="3200" dirty="0">
                <a:solidFill>
                  <a:srgbClr val="612466"/>
                </a:solidFill>
                <a:latin typeface="Choque Display SSi" panose="02020500000000000000" pitchFamily="18" charset="0"/>
              </a:rPr>
              <a:t>Naturalization Criteria</a:t>
            </a:r>
            <a:endParaRPr lang="en-US" sz="3200" dirty="0">
              <a:solidFill>
                <a:srgbClr val="612466"/>
              </a:solidFill>
              <a:latin typeface="Choque Display SSi" panose="02020500000000000000" pitchFamily="18" charset="0"/>
            </a:endParaRPr>
          </a:p>
        </p:txBody>
      </p:sp>
      <p:pic>
        <p:nvPicPr>
          <p:cNvPr id="11" name="Picture 10"/>
          <p:cNvPicPr>
            <a:picLocks noChangeAspect="1"/>
          </p:cNvPicPr>
          <p:nvPr/>
        </p:nvPicPr>
        <p:blipFill>
          <a:blip r:embed="rId2"/>
          <a:stretch>
            <a:fillRect/>
          </a:stretch>
        </p:blipFill>
        <p:spPr>
          <a:xfrm>
            <a:off x="246283" y="-105577"/>
            <a:ext cx="1214356" cy="1569456"/>
          </a:xfrm>
          <a:prstGeom prst="rect">
            <a:avLst/>
          </a:prstGeom>
        </p:spPr>
      </p:pic>
      <p:sp>
        <p:nvSpPr>
          <p:cNvPr id="12" name="Rectangle 11"/>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Box 12"/>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7"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4040920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5326" y="1565041"/>
            <a:ext cx="6911710" cy="3631763"/>
          </a:xfrm>
          <a:prstGeom prst="rect">
            <a:avLst/>
          </a:prstGeom>
        </p:spPr>
        <p:txBody>
          <a:bodyPr wrap="square">
            <a:spAutoFit/>
          </a:bodyPr>
          <a:lstStyle/>
          <a:p>
            <a:pPr marL="342900" indent="-342900">
              <a:buFont typeface="Arial" panose="020B0604020202020204" pitchFamily="34" charset="0"/>
              <a:buChar char="•"/>
            </a:pPr>
            <a:r>
              <a:rPr lang="en-US" altLang="en-US" sz="2000" dirty="0" smtClean="0">
                <a:latin typeface="Helvetica" pitchFamily="2" charset="0"/>
              </a:rPr>
              <a:t>Renounce </a:t>
            </a:r>
            <a:r>
              <a:rPr lang="en-US" altLang="en-US" sz="2000" dirty="0">
                <a:latin typeface="Helvetica" pitchFamily="2" charset="0"/>
              </a:rPr>
              <a:t>c</a:t>
            </a:r>
            <a:r>
              <a:rPr lang="en-US" altLang="en-US" sz="2000" dirty="0" smtClean="0">
                <a:latin typeface="Helvetica" pitchFamily="2" charset="0"/>
              </a:rPr>
              <a:t>itizenship</a:t>
            </a:r>
            <a:r>
              <a:rPr lang="en-US" altLang="en-US" sz="2000" dirty="0">
                <a:latin typeface="Helvetica" pitchFamily="2" charset="0"/>
              </a:rPr>
              <a:t>.</a:t>
            </a:r>
            <a:endParaRPr lang="en-US" altLang="en-US" sz="2000" dirty="0" smtClean="0">
              <a:latin typeface="Helvetica" pitchFamily="2" charset="0"/>
            </a:endParaRPr>
          </a:p>
          <a:p>
            <a:pPr marL="342900" indent="-342900">
              <a:buFont typeface="Arial" panose="020B0604020202020204" pitchFamily="34" charset="0"/>
              <a:buChar char="•"/>
            </a:pPr>
            <a:endParaRPr lang="en-US" altLang="en-US" sz="2000" dirty="0">
              <a:latin typeface="Helvetica" pitchFamily="2" charset="0"/>
            </a:endParaRPr>
          </a:p>
          <a:p>
            <a:pPr marL="342900" indent="-342900">
              <a:buFont typeface="Arial" panose="020B0604020202020204" pitchFamily="34" charset="0"/>
              <a:buChar char="•"/>
            </a:pPr>
            <a:r>
              <a:rPr lang="en-US" altLang="en-US" sz="2000" dirty="0">
                <a:latin typeface="Helvetica" pitchFamily="2" charset="0"/>
              </a:rPr>
              <a:t>One parent and born outside Canada and </a:t>
            </a:r>
            <a:r>
              <a:rPr lang="en-US" altLang="en-US" sz="2000" dirty="0" smtClean="0">
                <a:latin typeface="Helvetica" pitchFamily="2" charset="0"/>
              </a:rPr>
              <a:t>doesn’t </a:t>
            </a:r>
            <a:r>
              <a:rPr lang="en-US" altLang="en-US" sz="2000" dirty="0">
                <a:latin typeface="Helvetica" pitchFamily="2" charset="0"/>
              </a:rPr>
              <a:t>apply for citizenship before age </a:t>
            </a:r>
            <a:r>
              <a:rPr lang="en-US" altLang="en-US" sz="2000" dirty="0" smtClean="0">
                <a:latin typeface="Helvetica" pitchFamily="2" charset="0"/>
              </a:rPr>
              <a:t>28.</a:t>
            </a:r>
            <a:endParaRPr lang="en-US" altLang="en-US" sz="2000" dirty="0">
              <a:latin typeface="Helvetica" pitchFamily="2" charset="0"/>
            </a:endParaRPr>
          </a:p>
          <a:p>
            <a:pPr lvl="1">
              <a:lnSpc>
                <a:spcPct val="150000"/>
              </a:lnSpc>
              <a:buSzPct val="100000"/>
            </a:pPr>
            <a:endParaRPr lang="en-US" sz="2000" b="1" dirty="0">
              <a:latin typeface="Helvetica" pitchFamily="2" charset="0"/>
            </a:endParaRPr>
          </a:p>
          <a:p>
            <a:pPr marL="742950" lvl="1" indent="-285750">
              <a:lnSpc>
                <a:spcPct val="150000"/>
              </a:lnSpc>
              <a:buSzPct val="100000"/>
              <a:buFont typeface="Wingdings" panose="05000000000000000000" pitchFamily="2" charset="2"/>
              <a:buChar char="ü"/>
            </a:pPr>
            <a:endParaRPr lang="en-US" sz="2000" b="1" dirty="0" smtClean="0">
              <a:latin typeface="Helvetica" pitchFamily="2" charset="0"/>
            </a:endParaRPr>
          </a:p>
          <a:p>
            <a:pPr marL="742950" lvl="1" indent="-285750">
              <a:lnSpc>
                <a:spcPct val="150000"/>
              </a:lnSpc>
              <a:buSzPct val="100000"/>
              <a:buFont typeface="Wingdings" panose="05000000000000000000" pitchFamily="2" charset="2"/>
              <a:buChar char="ü"/>
            </a:pPr>
            <a:endParaRPr lang="en-US" sz="2000" b="1" dirty="0">
              <a:latin typeface="Helvetica" pitchFamily="2" charset="0"/>
            </a:endParaRPr>
          </a:p>
          <a:p>
            <a:pPr marL="742950" lvl="1" indent="-285750">
              <a:lnSpc>
                <a:spcPct val="150000"/>
              </a:lnSpc>
              <a:buSzPct val="100000"/>
              <a:buFont typeface="Wingdings" panose="05000000000000000000" pitchFamily="2" charset="2"/>
              <a:buChar char="ü"/>
            </a:pPr>
            <a:endParaRPr lang="en-US" sz="2000" b="1" dirty="0" smtClean="0">
              <a:latin typeface="Helvetica" pitchFamily="2" charset="0"/>
            </a:endParaRPr>
          </a:p>
          <a:p>
            <a:pPr marL="742950" lvl="1" indent="-285750">
              <a:lnSpc>
                <a:spcPct val="150000"/>
              </a:lnSpc>
              <a:buSzPct val="100000"/>
              <a:buFont typeface="Wingdings" panose="05000000000000000000" pitchFamily="2" charset="2"/>
              <a:buChar char="ü"/>
            </a:pPr>
            <a:endParaRPr lang="en-US" sz="2000" b="1" dirty="0">
              <a:latin typeface="Helvetica" pitchFamily="2" charset="0"/>
            </a:endParaRPr>
          </a:p>
        </p:txBody>
      </p:sp>
      <p:sp>
        <p:nvSpPr>
          <p:cNvPr id="5" name="Rectangle 4"/>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extBox 5"/>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pic>
        <p:nvPicPr>
          <p:cNvPr id="7" name="Picture 6"/>
          <p:cNvPicPr>
            <a:picLocks noChangeAspect="1"/>
          </p:cNvPicPr>
          <p:nvPr/>
        </p:nvPicPr>
        <p:blipFill>
          <a:blip r:embed="rId2"/>
          <a:stretch>
            <a:fillRect/>
          </a:stretch>
        </p:blipFill>
        <p:spPr>
          <a:xfrm>
            <a:off x="300990" y="64917"/>
            <a:ext cx="1214356" cy="1569456"/>
          </a:xfrm>
          <a:prstGeom prst="rect">
            <a:avLst/>
          </a:prstGeom>
        </p:spPr>
      </p:pic>
      <p:sp>
        <p:nvSpPr>
          <p:cNvPr id="8" name="TextBox 7"/>
          <p:cNvSpPr txBox="1"/>
          <p:nvPr/>
        </p:nvSpPr>
        <p:spPr>
          <a:xfrm>
            <a:off x="1253066" y="593912"/>
            <a:ext cx="6641726" cy="502702"/>
          </a:xfrm>
          <a:prstGeom prst="rect">
            <a:avLst/>
          </a:prstGeom>
          <a:noFill/>
        </p:spPr>
        <p:txBody>
          <a:bodyPr wrap="square" rtlCol="0">
            <a:spAutoFit/>
          </a:bodyPr>
          <a:lstStyle/>
          <a:p>
            <a:pPr algn="ctr">
              <a:lnSpc>
                <a:spcPts val="3200"/>
              </a:lnSpc>
            </a:pPr>
            <a:r>
              <a:rPr lang="en-US" altLang="en-US" sz="3200" dirty="0">
                <a:solidFill>
                  <a:srgbClr val="612466"/>
                </a:solidFill>
                <a:latin typeface="Choque Display SSi" panose="02020500000000000000" pitchFamily="18" charset="0"/>
              </a:rPr>
              <a:t>Canadian - Losing Citizenship </a:t>
            </a:r>
            <a:endParaRPr lang="en-US" sz="3200" dirty="0">
              <a:solidFill>
                <a:srgbClr val="612466"/>
              </a:solidFill>
              <a:latin typeface="Choque Display SSi" panose="02020500000000000000" pitchFamily="18" charset="0"/>
            </a:endParaRPr>
          </a:p>
        </p:txBody>
      </p:sp>
      <p:sp>
        <p:nvSpPr>
          <p:cNvPr id="9"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175353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339" y="1570114"/>
            <a:ext cx="7442439" cy="4565728"/>
          </a:xfrm>
        </p:spPr>
        <p:txBody>
          <a:bodyPr>
            <a:noAutofit/>
          </a:bodyPr>
          <a:lstStyle/>
          <a:p>
            <a:pPr>
              <a:lnSpc>
                <a:spcPct val="100000"/>
              </a:lnSpc>
            </a:pPr>
            <a:r>
              <a:rPr lang="en-US" altLang="en-US" sz="2000" dirty="0" smtClean="0">
                <a:latin typeface="Helvetica" pitchFamily="2" charset="0"/>
              </a:rPr>
              <a:t>USA </a:t>
            </a:r>
            <a:r>
              <a:rPr lang="en-US" altLang="en-US" sz="2000" dirty="0">
                <a:latin typeface="Helvetica" pitchFamily="2" charset="0"/>
              </a:rPr>
              <a:t>- "All persons born or naturalized in the United States, and subject to the jurisdiction thereof, are citizens of the United </a:t>
            </a:r>
            <a:r>
              <a:rPr lang="en-US" altLang="en-US" sz="2000" dirty="0" smtClean="0">
                <a:latin typeface="Helvetica" pitchFamily="2" charset="0"/>
              </a:rPr>
              <a:t>States </a:t>
            </a:r>
            <a:r>
              <a:rPr lang="en-US" altLang="en-US" sz="2000" dirty="0">
                <a:latin typeface="Helvetica" pitchFamily="2" charset="0"/>
              </a:rPr>
              <a:t>and the state wherein they reside</a:t>
            </a:r>
            <a:r>
              <a:rPr lang="en-US" altLang="en-US" sz="2000" dirty="0" smtClean="0">
                <a:latin typeface="Helvetica" pitchFamily="2" charset="0"/>
              </a:rPr>
              <a:t>.” </a:t>
            </a:r>
            <a:r>
              <a:rPr lang="en-US" altLang="en-US" sz="2000" dirty="0">
                <a:latin typeface="Helvetica" pitchFamily="2" charset="0"/>
              </a:rPr>
              <a:t>US Constitution 14</a:t>
            </a:r>
            <a:r>
              <a:rPr lang="en-US" altLang="en-US" sz="2000" baseline="30000" dirty="0">
                <a:latin typeface="Helvetica" pitchFamily="2" charset="0"/>
              </a:rPr>
              <a:t>th</a:t>
            </a:r>
            <a:r>
              <a:rPr lang="en-US" altLang="en-US" sz="2000" dirty="0">
                <a:latin typeface="Helvetica" pitchFamily="2" charset="0"/>
              </a:rPr>
              <a:t> </a:t>
            </a:r>
            <a:r>
              <a:rPr lang="en-US" altLang="en-US" sz="2000" dirty="0" smtClean="0">
                <a:latin typeface="Helvetica" pitchFamily="2" charset="0"/>
              </a:rPr>
              <a:t>Amendment.</a:t>
            </a:r>
            <a:endParaRPr lang="en-US" altLang="en-US" sz="2000" dirty="0">
              <a:latin typeface="Helvetica" pitchFamily="2" charset="0"/>
            </a:endParaRPr>
          </a:p>
          <a:p>
            <a:pPr>
              <a:lnSpc>
                <a:spcPct val="100000"/>
              </a:lnSpc>
            </a:pPr>
            <a:r>
              <a:rPr lang="en-US" altLang="en-US" sz="2000" dirty="0">
                <a:latin typeface="Helvetica" pitchFamily="2" charset="0"/>
              </a:rPr>
              <a:t>Be a permanent resident for </a:t>
            </a:r>
            <a:r>
              <a:rPr lang="en-US" altLang="en-US" sz="2000" b="1" dirty="0">
                <a:latin typeface="Helvetica" pitchFamily="2" charset="0"/>
              </a:rPr>
              <a:t>five (5) years</a:t>
            </a:r>
            <a:r>
              <a:rPr lang="en-US" altLang="en-US" sz="2000" dirty="0">
                <a:latin typeface="Helvetica" pitchFamily="2" charset="0"/>
              </a:rPr>
              <a:t> having a continuous residence in the United </a:t>
            </a:r>
            <a:r>
              <a:rPr lang="en-US" altLang="en-US" sz="2000" dirty="0" smtClean="0">
                <a:latin typeface="Helvetica" pitchFamily="2" charset="0"/>
              </a:rPr>
              <a:t>States. </a:t>
            </a:r>
            <a:endParaRPr lang="en-US" altLang="en-US" sz="2000" dirty="0">
              <a:latin typeface="Helvetica" pitchFamily="2" charset="0"/>
            </a:endParaRPr>
          </a:p>
          <a:p>
            <a:pPr>
              <a:lnSpc>
                <a:spcPct val="100000"/>
              </a:lnSpc>
            </a:pPr>
            <a:r>
              <a:rPr lang="en-US" altLang="en-US" sz="2000" dirty="0">
                <a:latin typeface="Helvetica" pitchFamily="2" charset="0"/>
              </a:rPr>
              <a:t>Having a physical presence in the United </a:t>
            </a:r>
            <a:r>
              <a:rPr lang="en-US" altLang="en-US" sz="2000" dirty="0" smtClean="0">
                <a:latin typeface="Helvetica" pitchFamily="2" charset="0"/>
              </a:rPr>
              <a:t>States. </a:t>
            </a:r>
            <a:endParaRPr lang="en-US" altLang="en-US" sz="2000" dirty="0">
              <a:latin typeface="Helvetica" pitchFamily="2" charset="0"/>
            </a:endParaRPr>
          </a:p>
          <a:p>
            <a:pPr>
              <a:lnSpc>
                <a:spcPct val="100000"/>
              </a:lnSpc>
            </a:pPr>
            <a:r>
              <a:rPr lang="en-US" altLang="en-US" sz="2000" dirty="0">
                <a:latin typeface="Helvetica" pitchFamily="2" charset="0"/>
              </a:rPr>
              <a:t>Having a good moral </a:t>
            </a:r>
            <a:r>
              <a:rPr lang="en-US" altLang="en-US" sz="2000" dirty="0" smtClean="0">
                <a:latin typeface="Helvetica" pitchFamily="2" charset="0"/>
              </a:rPr>
              <a:t>character. </a:t>
            </a:r>
            <a:endParaRPr lang="en-US" altLang="en-US" sz="2000" dirty="0">
              <a:latin typeface="Helvetica" pitchFamily="2" charset="0"/>
            </a:endParaRPr>
          </a:p>
          <a:p>
            <a:pPr>
              <a:lnSpc>
                <a:spcPct val="100000"/>
              </a:lnSpc>
            </a:pPr>
            <a:r>
              <a:rPr lang="en-US" altLang="en-US" sz="2000" dirty="0">
                <a:latin typeface="Helvetica" pitchFamily="2" charset="0"/>
              </a:rPr>
              <a:t>Having sufficient </a:t>
            </a:r>
            <a:r>
              <a:rPr lang="en-US" altLang="en-US" sz="2000" dirty="0" smtClean="0">
                <a:latin typeface="Helvetica" pitchFamily="2" charset="0"/>
              </a:rPr>
              <a:t>English.</a:t>
            </a:r>
            <a:endParaRPr lang="en-US" altLang="en-US" sz="2000" dirty="0">
              <a:latin typeface="Helvetica" pitchFamily="2" charset="0"/>
            </a:endParaRPr>
          </a:p>
          <a:p>
            <a:pPr>
              <a:lnSpc>
                <a:spcPct val="100000"/>
              </a:lnSpc>
            </a:pPr>
            <a:r>
              <a:rPr lang="en-US" altLang="en-US" sz="2000" dirty="0">
                <a:latin typeface="Helvetica" pitchFamily="2" charset="0"/>
              </a:rPr>
              <a:t>Declaring attachment to the U.S. Constitution.</a:t>
            </a:r>
          </a:p>
          <a:p>
            <a:pPr>
              <a:lnSpc>
                <a:spcPct val="100000"/>
              </a:lnSpc>
            </a:pPr>
            <a:endParaRPr lang="en-US" sz="2000" dirty="0" smtClean="0">
              <a:latin typeface="Helvetica" pitchFamily="2" charset="0"/>
            </a:endParaRPr>
          </a:p>
          <a:p>
            <a:pPr>
              <a:lnSpc>
                <a:spcPct val="100000"/>
              </a:lnSpc>
            </a:pPr>
            <a:endParaRPr lang="en-US" sz="2000" dirty="0">
              <a:latin typeface="Helvetica" pitchFamily="2" charset="0"/>
            </a:endParaRPr>
          </a:p>
        </p:txBody>
      </p:sp>
      <p:sp>
        <p:nvSpPr>
          <p:cNvPr id="7" name="TextBox 6"/>
          <p:cNvSpPr txBox="1"/>
          <p:nvPr/>
        </p:nvSpPr>
        <p:spPr>
          <a:xfrm>
            <a:off x="1244974" y="602004"/>
            <a:ext cx="6641726" cy="502702"/>
          </a:xfrm>
          <a:prstGeom prst="rect">
            <a:avLst/>
          </a:prstGeom>
          <a:noFill/>
        </p:spPr>
        <p:txBody>
          <a:bodyPr wrap="square" rtlCol="0">
            <a:spAutoFit/>
          </a:bodyPr>
          <a:lstStyle/>
          <a:p>
            <a:pPr algn="ctr">
              <a:lnSpc>
                <a:spcPts val="3200"/>
              </a:lnSpc>
            </a:pPr>
            <a:r>
              <a:rPr lang="en-US" altLang="en-US" sz="3200" dirty="0" smtClean="0">
                <a:solidFill>
                  <a:srgbClr val="612466"/>
                </a:solidFill>
                <a:latin typeface="Choque Display SSi" panose="02020500000000000000" pitchFamily="18" charset="0"/>
              </a:rPr>
              <a:t>United States of America</a:t>
            </a:r>
            <a:endParaRPr lang="en-US" sz="3200" dirty="0">
              <a:solidFill>
                <a:srgbClr val="612466"/>
              </a:solidFill>
              <a:latin typeface="Choque Display SSi" panose="02020500000000000000" pitchFamily="18" charset="0"/>
            </a:endParaRPr>
          </a:p>
        </p:txBody>
      </p:sp>
      <p:pic>
        <p:nvPicPr>
          <p:cNvPr id="8" name="Picture 7"/>
          <p:cNvPicPr>
            <a:picLocks noChangeAspect="1"/>
          </p:cNvPicPr>
          <p:nvPr/>
        </p:nvPicPr>
        <p:blipFill>
          <a:blip r:embed="rId2"/>
          <a:stretch>
            <a:fillRect/>
          </a:stretch>
        </p:blipFill>
        <p:spPr>
          <a:xfrm>
            <a:off x="300990" y="64917"/>
            <a:ext cx="1214356" cy="1569456"/>
          </a:xfrm>
          <a:prstGeom prst="rect">
            <a:avLst/>
          </a:prstGeom>
        </p:spPr>
      </p:pic>
      <p:sp>
        <p:nvSpPr>
          <p:cNvPr id="9" name="Rectangle 8"/>
          <p:cNvSpPr/>
          <p:nvPr/>
        </p:nvSpPr>
        <p:spPr>
          <a:xfrm>
            <a:off x="0" y="6236955"/>
            <a:ext cx="9144000" cy="618231"/>
          </a:xfrm>
          <a:prstGeom prst="rect">
            <a:avLst/>
          </a:prstGeom>
          <a:solidFill>
            <a:srgbClr val="61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p:cNvSpPr txBox="1"/>
          <p:nvPr/>
        </p:nvSpPr>
        <p:spPr>
          <a:xfrm>
            <a:off x="1986134" y="6338575"/>
            <a:ext cx="5185180" cy="415498"/>
          </a:xfrm>
          <a:prstGeom prst="rect">
            <a:avLst/>
          </a:prstGeom>
          <a:noFill/>
        </p:spPr>
        <p:txBody>
          <a:bodyPr wrap="square" rtlCol="0">
            <a:spAutoFit/>
          </a:bodyPr>
          <a:lstStyle/>
          <a:p>
            <a:pPr algn="ctr"/>
            <a:r>
              <a:rPr lang="en-CA" sz="2100" dirty="0" err="1">
                <a:solidFill>
                  <a:schemeClr val="bg1"/>
                </a:solidFill>
                <a:latin typeface="Choque Display SSi" panose="02020500000000000000" pitchFamily="18" charset="0"/>
              </a:rPr>
              <a:t>Niigaan</a:t>
            </a:r>
            <a:r>
              <a:rPr lang="en-CA" sz="2100" dirty="0">
                <a:solidFill>
                  <a:schemeClr val="bg1"/>
                </a:solidFill>
                <a:latin typeface="Choque Display SSi" panose="02020500000000000000" pitchFamily="18" charset="0"/>
              </a:rPr>
              <a:t> </a:t>
            </a:r>
            <a:r>
              <a:rPr lang="en-CA" sz="2100" dirty="0" err="1">
                <a:solidFill>
                  <a:schemeClr val="bg1"/>
                </a:solidFill>
                <a:latin typeface="Choque Display SSi" panose="02020500000000000000" pitchFamily="18" charset="0"/>
              </a:rPr>
              <a:t>Zhaamin</a:t>
            </a:r>
            <a:r>
              <a:rPr lang="en-CA" sz="2100" dirty="0">
                <a:solidFill>
                  <a:schemeClr val="bg1"/>
                </a:solidFill>
                <a:latin typeface="Choque Display SSi" panose="02020500000000000000" pitchFamily="18" charset="0"/>
              </a:rPr>
              <a:t> – Forward Together </a:t>
            </a:r>
          </a:p>
        </p:txBody>
      </p:sp>
      <p:sp>
        <p:nvSpPr>
          <p:cNvPr id="11" name="Title 8"/>
          <p:cNvSpPr txBox="1">
            <a:spLocks/>
          </p:cNvSpPr>
          <p:nvPr/>
        </p:nvSpPr>
        <p:spPr>
          <a:xfrm rot="16200000">
            <a:off x="-2035882" y="3506890"/>
            <a:ext cx="5888099" cy="60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spc="100" dirty="0" smtClean="0">
                <a:solidFill>
                  <a:srgbClr val="612466">
                    <a:alpha val="7000"/>
                  </a:srgbClr>
                </a:solidFill>
                <a:latin typeface="Choque Display SSi" panose="02020500000000000000"/>
              </a:rPr>
              <a:t>Citizenship</a:t>
            </a:r>
            <a:endParaRPr lang="en-CA" sz="6600" spc="100" dirty="0">
              <a:solidFill>
                <a:srgbClr val="612466">
                  <a:alpha val="7000"/>
                </a:srgbClr>
              </a:solidFill>
              <a:latin typeface="Choque Display SSi" panose="02020500000000000000"/>
            </a:endParaRPr>
          </a:p>
        </p:txBody>
      </p:sp>
    </p:spTree>
    <p:extLst>
      <p:ext uri="{BB962C8B-B14F-4D97-AF65-F5344CB8AC3E}">
        <p14:creationId xmlns:p14="http://schemas.microsoft.com/office/powerpoint/2010/main" val="1086210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8231</TotalTime>
  <Words>1355</Words>
  <Application>Microsoft Office PowerPoint</Application>
  <PresentationFormat>On-screen Show (4:3)</PresentationFormat>
  <Paragraphs>144</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Choque Display SSi</vt:lpstr>
      <vt:lpstr>Wingdings</vt:lpstr>
      <vt:lpstr>Arial</vt:lpstr>
      <vt:lpstr>Times New Roman</vt:lpstr>
      <vt:lpstr>Helvetica</vt:lpstr>
      <vt:lpstr>Calibri</vt:lpstr>
      <vt:lpstr>Calibri Light</vt:lpstr>
      <vt:lpstr>Office Theme</vt:lpstr>
      <vt:lpstr>PowerPoint Presentation</vt:lpstr>
      <vt:lpstr> Overview </vt:lpstr>
      <vt:lpstr>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Germany &amp; Australia</vt:lpstr>
      <vt:lpstr>Conclusion</vt:lpstr>
      <vt:lpstr>Issue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 Student</dc:creator>
  <cp:lastModifiedBy>Kirk Titmuss</cp:lastModifiedBy>
  <cp:revision>527</cp:revision>
  <cp:lastPrinted>2019-10-01T18:50:33Z</cp:lastPrinted>
  <dcterms:created xsi:type="dcterms:W3CDTF">2018-11-16T15:27:52Z</dcterms:created>
  <dcterms:modified xsi:type="dcterms:W3CDTF">2022-04-26T14:44:23Z</dcterms:modified>
</cp:coreProperties>
</file>