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8"/>
    <p:restoredTop sz="94625"/>
  </p:normalViewPr>
  <p:slideViewPr>
    <p:cSldViewPr snapToGrid="0" snapToObjects="1">
      <p:cViewPr varScale="1">
        <p:scale>
          <a:sx n="110" d="100"/>
          <a:sy n="110" d="100"/>
        </p:scale>
        <p:origin x="19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9/13/2022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55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93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90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31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87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02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31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71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9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21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54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1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68ACFF-B2C7-5C75-B201-D9DD6BC4E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4" b="826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1" name="Rectangle">
            <a:extLst>
              <a:ext uri="{FF2B5EF4-FFF2-40B4-BE49-F238E27FC236}">
                <a16:creationId xmlns:a16="http://schemas.microsoft.com/office/drawing/2014/main" id="{B4F75AE3-A3AC-DE4C-98FE-EC9DC3BF8D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5267217" cy="6858000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34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55CE36-134A-314D-93A8-80EE55048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68334"/>
            <a:ext cx="5167745" cy="37066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 err="1"/>
              <a:t>Anishinaabemowin</a:t>
            </a:r>
            <a:r>
              <a:rPr lang="en-US" sz="4000" dirty="0"/>
              <a:t>: Successes of building language and culture.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19397F-0722-084C-9CBC-F5B55E3DE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1" y="4283239"/>
            <a:ext cx="4134538" cy="1475177"/>
          </a:xfrm>
        </p:spPr>
        <p:txBody>
          <a:bodyPr>
            <a:normAutofit/>
          </a:bodyPr>
          <a:lstStyle/>
          <a:p>
            <a:r>
              <a:rPr lang="en-US" sz="3200" dirty="0"/>
              <a:t>Dominic Beaudry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C79BB7-CCAB-2243-9830-5569626C4D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45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406D7A-DB1A-D940-8AD1-93FAF9DD71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D0F85DF7-431B-BE45-B932-0E22FC3F84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BEA0AA89-2965-2A44-B84E-51C748B2D2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7EC47259-887A-FD48-989C-42BC5A3C98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16E261C3-18BE-934F-8A2B-59BE70AE2F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35A2267B-0862-A24E-87D2-6CE5187CF9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A404A0DE-A076-8C4E-B8D4-EBC9453377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53">
              <a:extLst>
                <a:ext uri="{FF2B5EF4-FFF2-40B4-BE49-F238E27FC236}">
                  <a16:creationId xmlns:a16="http://schemas.microsoft.com/office/drawing/2014/main" id="{9EED6D73-C275-3347-BB66-C839642572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684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FDB15-A581-EA42-B346-B0B9AC1E9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our historical narratives is critical.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97CC4-14AB-2743-968F-D8F89624C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need to learn their history while learning their language.</a:t>
            </a:r>
          </a:p>
          <a:p>
            <a:r>
              <a:rPr lang="en-US" dirty="0"/>
              <a:t>Culture, language and history creates connections from the past to the present.</a:t>
            </a:r>
          </a:p>
          <a:p>
            <a:r>
              <a:rPr lang="en-US" dirty="0" err="1"/>
              <a:t>Miigwech</a:t>
            </a:r>
            <a:r>
              <a:rPr lang="en-US" dirty="0"/>
              <a:t> follow me: at Twitter, Facebook and Instagram or on my </a:t>
            </a:r>
            <a:r>
              <a:rPr lang="en-US" dirty="0" err="1"/>
              <a:t>Youtube</a:t>
            </a:r>
            <a:r>
              <a:rPr lang="en-US" dirty="0"/>
              <a:t> Channel.</a:t>
            </a:r>
          </a:p>
        </p:txBody>
      </p:sp>
    </p:spTree>
    <p:extLst>
      <p:ext uri="{BB962C8B-B14F-4D97-AF65-F5344CB8AC3E}">
        <p14:creationId xmlns:p14="http://schemas.microsoft.com/office/powerpoint/2010/main" val="304640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0205314-35C1-164D-BC9F-013EC41B61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63151" y="0"/>
            <a:ext cx="1901686" cy="6858000"/>
            <a:chOff x="10290315" y="0"/>
            <a:chExt cx="1901686" cy="68580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A6D6973-F827-304E-AD22-40A86F3B1D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19">
              <a:extLst>
                <a:ext uri="{FF2B5EF4-FFF2-40B4-BE49-F238E27FC236}">
                  <a16:creationId xmlns:a16="http://schemas.microsoft.com/office/drawing/2014/main" id="{6D6538C6-97C2-AB4B-AD91-6683E87D98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 20">
              <a:extLst>
                <a:ext uri="{FF2B5EF4-FFF2-40B4-BE49-F238E27FC236}">
                  <a16:creationId xmlns:a16="http://schemas.microsoft.com/office/drawing/2014/main" id="{562DEA63-689F-7841-B0B3-D0D5CD5F61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8C5AE396-582D-B941-887F-AE7DA1DEB1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 22">
              <a:extLst>
                <a:ext uri="{FF2B5EF4-FFF2-40B4-BE49-F238E27FC236}">
                  <a16:creationId xmlns:a16="http://schemas.microsoft.com/office/drawing/2014/main" id="{2EDDDB50-AA2E-8945-AD98-A5004EB1C1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 23">
              <a:extLst>
                <a:ext uri="{FF2B5EF4-FFF2-40B4-BE49-F238E27FC236}">
                  <a16:creationId xmlns:a16="http://schemas.microsoft.com/office/drawing/2014/main" id="{CDFF1FF1-C613-4F45-B36D-938BA7095A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24">
              <a:extLst>
                <a:ext uri="{FF2B5EF4-FFF2-40B4-BE49-F238E27FC236}">
                  <a16:creationId xmlns:a16="http://schemas.microsoft.com/office/drawing/2014/main" id="{F1433CDB-675B-5448-8A7F-7D659FD292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8EDF70-5D0D-B943-B75D-82E179715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34"/>
            <a:ext cx="3928725" cy="444097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 err="1"/>
              <a:t>Mnjikaning</a:t>
            </a:r>
            <a:r>
              <a:rPr lang="en-US" sz="3800" dirty="0"/>
              <a:t> </a:t>
            </a:r>
            <a:r>
              <a:rPr lang="en-US" sz="3800" dirty="0" err="1"/>
              <a:t>Giigoonhkaan</a:t>
            </a:r>
            <a:r>
              <a:rPr lang="en-US" sz="3800" dirty="0"/>
              <a:t>: </a:t>
            </a:r>
            <a:r>
              <a:rPr lang="en-US" sz="3800" dirty="0" err="1"/>
              <a:t>Mnjikaning</a:t>
            </a:r>
            <a:r>
              <a:rPr lang="en-US" sz="3800" dirty="0"/>
              <a:t> Fish Weirs a national historic site built 2500 BC near Orillia, ON 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453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42B62F-2B1A-E947-AE49-0BE451F93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1642"/>
          <a:stretch/>
        </p:blipFill>
        <p:spPr>
          <a:xfrm>
            <a:off x="5264837" y="13064"/>
            <a:ext cx="69271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7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81FFD-7B4F-1542-BDEB-0DD14575E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59" cy="126898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Gitiganan</a:t>
            </a:r>
            <a:r>
              <a:rPr lang="en-US" dirty="0"/>
              <a:t>: </a:t>
            </a:r>
            <a:r>
              <a:rPr lang="en-US" dirty="0" err="1"/>
              <a:t>Gii</a:t>
            </a:r>
            <a:r>
              <a:rPr lang="en-US" dirty="0"/>
              <a:t> </a:t>
            </a:r>
            <a:r>
              <a:rPr lang="en-US" dirty="0" err="1"/>
              <a:t>gitigewag</a:t>
            </a:r>
            <a:r>
              <a:rPr lang="en-US" dirty="0"/>
              <a:t> </a:t>
            </a:r>
            <a:r>
              <a:rPr lang="en-US" dirty="0" err="1"/>
              <a:t>Anishinaabek</a:t>
            </a:r>
            <a:r>
              <a:rPr lang="en-US" dirty="0"/>
              <a:t>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8B3AEF0-4C37-8D8A-F4D5-D764843D5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590800"/>
            <a:ext cx="4133559" cy="3496309"/>
          </a:xfrm>
        </p:spPr>
        <p:txBody>
          <a:bodyPr>
            <a:normAutofit/>
          </a:bodyPr>
          <a:lstStyle/>
          <a:p>
            <a:r>
              <a:rPr lang="en-US" dirty="0" err="1"/>
              <a:t>Mandamin</a:t>
            </a:r>
            <a:r>
              <a:rPr lang="en-US" dirty="0"/>
              <a:t>, </a:t>
            </a:r>
            <a:r>
              <a:rPr lang="en-US" dirty="0" err="1"/>
              <a:t>miskodiismin</a:t>
            </a:r>
            <a:r>
              <a:rPr lang="en-US" dirty="0"/>
              <a:t> </a:t>
            </a:r>
            <a:r>
              <a:rPr lang="en-US" dirty="0" err="1"/>
              <a:t>miinwaa</a:t>
            </a:r>
            <a:r>
              <a:rPr lang="en-US" dirty="0"/>
              <a:t> </a:t>
            </a:r>
            <a:r>
              <a:rPr lang="en-US" dirty="0" err="1"/>
              <a:t>koosmaan</a:t>
            </a:r>
            <a:r>
              <a:rPr lang="en-US" dirty="0"/>
              <a:t>.</a:t>
            </a:r>
          </a:p>
          <a:p>
            <a:r>
              <a:rPr lang="en-US" dirty="0"/>
              <a:t>Anishinaabe names for agriculture- </a:t>
            </a:r>
            <a:r>
              <a:rPr lang="en-US" dirty="0" err="1"/>
              <a:t>mandamin</a:t>
            </a:r>
            <a:r>
              <a:rPr lang="en-US" dirty="0"/>
              <a:t>, Pinconning, garden river, garden village and </a:t>
            </a:r>
            <a:r>
              <a:rPr lang="en-US" dirty="0" err="1"/>
              <a:t>Gitikaan</a:t>
            </a:r>
            <a:r>
              <a:rPr lang="en-US" dirty="0"/>
              <a:t> </a:t>
            </a:r>
            <a:r>
              <a:rPr lang="en-US" dirty="0" err="1"/>
              <a:t>Ziibiing</a:t>
            </a:r>
            <a:r>
              <a:rPr lang="en-US" dirty="0"/>
              <a:t>.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84BAA74-5F1A-7D4C-9ED7-2E6AF3108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326" y="770891"/>
            <a:ext cx="6650784" cy="55584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B5E71B3-7269-894E-A00B-31D341365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5" name="Freeform 85">
              <a:extLst>
                <a:ext uri="{FF2B5EF4-FFF2-40B4-BE49-F238E27FC236}">
                  <a16:creationId xmlns:a16="http://schemas.microsoft.com/office/drawing/2014/main" id="{FFFA3A20-1539-CC4A-9BE1-7415FE5A98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87">
              <a:extLst>
                <a:ext uri="{FF2B5EF4-FFF2-40B4-BE49-F238E27FC236}">
                  <a16:creationId xmlns:a16="http://schemas.microsoft.com/office/drawing/2014/main" id="{44EBCCFB-8EAB-2442-8E02-293F08D50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89">
              <a:extLst>
                <a:ext uri="{FF2B5EF4-FFF2-40B4-BE49-F238E27FC236}">
                  <a16:creationId xmlns:a16="http://schemas.microsoft.com/office/drawing/2014/main" id="{AFD14830-CC36-D64E-8173-3980425632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97">
              <a:extLst>
                <a:ext uri="{FF2B5EF4-FFF2-40B4-BE49-F238E27FC236}">
                  <a16:creationId xmlns:a16="http://schemas.microsoft.com/office/drawing/2014/main" id="{FAA40AB8-EB6E-A44D-B3CA-7D25B64F5A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0A01F17-907D-3541-BBAF-A33828880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743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31984-A5B7-3E42-AE8E-95D9D02F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Anishinaabe Community during contact period at </a:t>
            </a:r>
            <a:r>
              <a:rPr lang="en-US" sz="2000" dirty="0" err="1"/>
              <a:t>Secotan</a:t>
            </a:r>
            <a:r>
              <a:rPr lang="en-US" sz="2000" dirty="0"/>
              <a:t> near North Carolina.  Art from Thomas Harriet’s ‘A </a:t>
            </a:r>
            <a:r>
              <a:rPr lang="en-US" sz="2000" dirty="0" err="1"/>
              <a:t>Briefe</a:t>
            </a:r>
            <a:r>
              <a:rPr lang="en-US" sz="2000" dirty="0"/>
              <a:t> And True Report Of The New Found Land Of Virginia, 1588.</a:t>
            </a:r>
          </a:p>
        </p:txBody>
      </p:sp>
      <p:pic>
        <p:nvPicPr>
          <p:cNvPr id="5" name="Content Placeholder 4" descr="A picture containing text, indoor, fabric&#10;&#10;Description automatically generated">
            <a:extLst>
              <a:ext uri="{FF2B5EF4-FFF2-40B4-BE49-F238E27FC236}">
                <a16:creationId xmlns:a16="http://schemas.microsoft.com/office/drawing/2014/main" id="{EBCF5C8A-9697-8648-BD5D-817F00BCB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150" y="2160588"/>
            <a:ext cx="7335835" cy="3600450"/>
          </a:xfrm>
        </p:spPr>
      </p:pic>
    </p:spTree>
    <p:extLst>
      <p:ext uri="{BB962C8B-B14F-4D97-AF65-F5344CB8AC3E}">
        <p14:creationId xmlns:p14="http://schemas.microsoft.com/office/powerpoint/2010/main" val="244811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1AA5C-2D26-2542-A2BA-FB44BA734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Ziisbaakwatakaan</a:t>
            </a:r>
            <a:r>
              <a:rPr lang="en-US" dirty="0"/>
              <a:t>.</a:t>
            </a:r>
          </a:p>
        </p:txBody>
      </p:sp>
      <p:pic>
        <p:nvPicPr>
          <p:cNvPr id="5" name="Content Placeholder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FD9D1F64-F8D0-7642-8BFF-A56A1085A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150" y="2200274"/>
            <a:ext cx="7335835" cy="3886835"/>
          </a:xfrm>
        </p:spPr>
      </p:pic>
    </p:spTree>
    <p:extLst>
      <p:ext uri="{BB962C8B-B14F-4D97-AF65-F5344CB8AC3E}">
        <p14:creationId xmlns:p14="http://schemas.microsoft.com/office/powerpoint/2010/main" val="304769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0B9C-FB5F-E742-A88D-01DBD70AE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Waabikike</a:t>
            </a:r>
            <a:r>
              <a:rPr lang="en-US" dirty="0"/>
              <a:t>- Pottery Maker</a:t>
            </a:r>
          </a:p>
        </p:txBody>
      </p:sp>
      <p:pic>
        <p:nvPicPr>
          <p:cNvPr id="5" name="Content Placeholder 4" descr="A picture containing ceramic ware&#10;&#10;Description automatically generated">
            <a:extLst>
              <a:ext uri="{FF2B5EF4-FFF2-40B4-BE49-F238E27FC236}">
                <a16:creationId xmlns:a16="http://schemas.microsoft.com/office/drawing/2014/main" id="{CC3D7D23-8A13-564B-AFA3-FC355A2D2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113" y="2160588"/>
            <a:ext cx="4714876" cy="3600450"/>
          </a:xfrm>
        </p:spPr>
      </p:pic>
    </p:spTree>
    <p:extLst>
      <p:ext uri="{BB962C8B-B14F-4D97-AF65-F5344CB8AC3E}">
        <p14:creationId xmlns:p14="http://schemas.microsoft.com/office/powerpoint/2010/main" val="427328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246C-323B-4948-840C-A0A283582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Odawayii</a:t>
            </a:r>
            <a:r>
              <a:rPr lang="en-US" dirty="0"/>
              <a:t>- Trade.  Indigenous agricultural science transforms the word.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E4A84E92-A786-EC47-A3C5-3DA9328DB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150" y="2410690"/>
            <a:ext cx="7335835" cy="3255097"/>
          </a:xfrm>
        </p:spPr>
      </p:pic>
    </p:spTree>
    <p:extLst>
      <p:ext uri="{BB962C8B-B14F-4D97-AF65-F5344CB8AC3E}">
        <p14:creationId xmlns:p14="http://schemas.microsoft.com/office/powerpoint/2010/main" val="4246697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774BE-D06E-1645-B0A5-5AF9B0B48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7335835" cy="163980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Tikonaagan</a:t>
            </a:r>
            <a:r>
              <a:rPr lang="en-US" dirty="0"/>
              <a:t>- Cradleboard.</a:t>
            </a:r>
            <a:br>
              <a:rPr lang="en-US" dirty="0"/>
            </a:br>
            <a:r>
              <a:rPr lang="en-US" dirty="0"/>
              <a:t>Ojibwe Inventor Olivia Poole and Jolly Jumper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2CE25D-3054-7644-AD94-6E114FEC8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3702" y="2521527"/>
            <a:ext cx="5350213" cy="3565582"/>
          </a:xfrm>
        </p:spPr>
      </p:pic>
    </p:spTree>
    <p:extLst>
      <p:ext uri="{BB962C8B-B14F-4D97-AF65-F5344CB8AC3E}">
        <p14:creationId xmlns:p14="http://schemas.microsoft.com/office/powerpoint/2010/main" val="45091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E2BA0-2885-8B41-B389-C06C694A2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Biiwaabiko</a:t>
            </a:r>
            <a:r>
              <a:rPr lang="en-US" dirty="0"/>
              <a:t> </a:t>
            </a:r>
            <a:r>
              <a:rPr lang="en-US" dirty="0" err="1"/>
              <a:t>Nimoosh</a:t>
            </a:r>
            <a:r>
              <a:rPr lang="en-US" dirty="0"/>
              <a:t>- Rover</a:t>
            </a:r>
            <a:br>
              <a:rPr lang="en-US" dirty="0"/>
            </a:br>
            <a:r>
              <a:rPr lang="en-US" dirty="0"/>
              <a:t>Aaron Yazzie, Navajo NASA.</a:t>
            </a:r>
          </a:p>
        </p:txBody>
      </p:sp>
      <p:pic>
        <p:nvPicPr>
          <p:cNvPr id="5" name="Content Placeholder 4" descr="A robot in the desert&#10;&#10;Description automatically generated with medium confidence">
            <a:extLst>
              <a:ext uri="{FF2B5EF4-FFF2-40B4-BE49-F238E27FC236}">
                <a16:creationId xmlns:a16="http://schemas.microsoft.com/office/drawing/2014/main" id="{D3591921-F8C6-0A42-A289-23C573A46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150" y="2198450"/>
            <a:ext cx="7119701" cy="3888659"/>
          </a:xfrm>
        </p:spPr>
      </p:pic>
    </p:spTree>
    <p:extLst>
      <p:ext uri="{BB962C8B-B14F-4D97-AF65-F5344CB8AC3E}">
        <p14:creationId xmlns:p14="http://schemas.microsoft.com/office/powerpoint/2010/main" val="929441615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AnalogousFromRegularSeedRightStep">
      <a:dk1>
        <a:srgbClr val="000000"/>
      </a:dk1>
      <a:lt1>
        <a:srgbClr val="FFFFFF"/>
      </a:lt1>
      <a:dk2>
        <a:srgbClr val="1D2733"/>
      </a:dk2>
      <a:lt2>
        <a:srgbClr val="E8E3E2"/>
      </a:lt2>
      <a:accent1>
        <a:srgbClr val="4AB0BE"/>
      </a:accent1>
      <a:accent2>
        <a:srgbClr val="3B71B1"/>
      </a:accent2>
      <a:accent3>
        <a:srgbClr val="4D52C3"/>
      </a:accent3>
      <a:accent4>
        <a:srgbClr val="673BB1"/>
      </a:accent4>
      <a:accent5>
        <a:srgbClr val="AA4DC3"/>
      </a:accent5>
      <a:accent6>
        <a:srgbClr val="B13B99"/>
      </a:accent6>
      <a:hlink>
        <a:srgbClr val="BF4F3F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172</Words>
  <Application>Microsoft Office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Avenir Next</vt:lpstr>
      <vt:lpstr>Neue Haas Grotesk Text Pro</vt:lpstr>
      <vt:lpstr>PunchcardVTI</vt:lpstr>
      <vt:lpstr>Anishinaabemowin: Successes of building language and culture.</vt:lpstr>
      <vt:lpstr>Mnjikaning Giigoonhkaan: Mnjikaning Fish Weirs a national historic site built 2500 BC near Orillia, ON </vt:lpstr>
      <vt:lpstr>Gitiganan: Gii gitigewag Anishinaabek.</vt:lpstr>
      <vt:lpstr>Anishinaabe Community during contact period at Secotan near North Carolina.  Art from Thomas Harriet’s ‘A Briefe And True Report Of The New Found Land Of Virginia, 1588.</vt:lpstr>
      <vt:lpstr>Ziisbaakwatakaan.</vt:lpstr>
      <vt:lpstr>Waabikike- Pottery Maker</vt:lpstr>
      <vt:lpstr>Odawayii- Trade.  Indigenous agricultural science transforms the word.</vt:lpstr>
      <vt:lpstr>Tikonaagan- Cradleboard. Ojibwe Inventor Olivia Poole and Jolly Jumper</vt:lpstr>
      <vt:lpstr>Biiwaabiko Nimoosh- Rover Aaron Yazzie, Navajo NASA.</vt:lpstr>
      <vt:lpstr>Understanding our historical narratives is critical.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Successes of building language and culture.</dc:title>
  <dc:creator>Brenda Beaudry</dc:creator>
  <cp:lastModifiedBy>Kirk Titmuss</cp:lastModifiedBy>
  <cp:revision>4</cp:revision>
  <dcterms:created xsi:type="dcterms:W3CDTF">2022-09-13T14:13:15Z</dcterms:created>
  <dcterms:modified xsi:type="dcterms:W3CDTF">2022-09-13T18:28:48Z</dcterms:modified>
</cp:coreProperties>
</file>