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98" r:id="rId2"/>
    <p:sldMasterId id="2147483711" r:id="rId3"/>
  </p:sldMasterIdLst>
  <p:notesMasterIdLst>
    <p:notesMasterId r:id="rId13"/>
  </p:notes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309" r:id="rId12"/>
  </p:sldIdLst>
  <p:sldSz cx="10080625" cy="7559675"/>
  <p:notesSz cx="7008813" cy="92948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34">
          <p15:clr>
            <a:srgbClr val="9AA0A6"/>
          </p15:clr>
        </p15:guide>
        <p15:guide id="2" orient="horz" pos="1224">
          <p15:clr>
            <a:srgbClr val="9AA0A6"/>
          </p15:clr>
        </p15:guide>
        <p15:guide id="3" orient="horz" pos="57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k5K2INbCIquxYVW1BsBVuKs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64" y="84"/>
      </p:cViewPr>
      <p:guideLst>
        <p:guide pos="534"/>
        <p:guide orient="horz" pos="1224"/>
        <p:guide orient="horz" pos="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008812" cy="9294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7008812" cy="9294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7"/>
            <a:ext cx="6699250" cy="3767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3475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914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4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3" name="Google Shape;793;p2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08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5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5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2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720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6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lvl="0" indent="-2111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Your ideas and strategy explained here.</a:t>
            </a:r>
            <a:endParaRPr/>
          </a:p>
        </p:txBody>
      </p:sp>
      <p:sp>
        <p:nvSpPr>
          <p:cNvPr id="813" name="Google Shape;813;p2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41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7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7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3" name="Google Shape;823;p27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753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8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p2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355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9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3" name="Google Shape;843;p29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641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30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3" name="Google Shape;853;p3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59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1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5900" lvl="0" indent="-2111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Your ideas and strategy explained here.</a:t>
            </a:r>
            <a:endParaRPr/>
          </a:p>
        </p:txBody>
      </p:sp>
      <p:sp>
        <p:nvSpPr>
          <p:cNvPr id="863" name="Google Shape;863;p3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284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4:notes"/>
          <p:cNvSpPr txBox="1"/>
          <p:nvPr/>
        </p:nvSpPr>
        <p:spPr>
          <a:xfrm>
            <a:off x="4398962" y="9555162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41" name="Google Shape;1141;p5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5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3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2"/>
          <p:cNvSpPr txBox="1"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2"/>
          <p:cNvSpPr txBox="1"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6"/>
          <p:cNvSpPr txBox="1">
            <a:spLocks noGrp="1"/>
          </p:cNvSpPr>
          <p:nvPr>
            <p:ph type="title"/>
          </p:nvPr>
        </p:nvSpPr>
        <p:spPr>
          <a:xfrm>
            <a:off x="692151" y="401638"/>
            <a:ext cx="8688388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6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6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4"/>
          <p:cNvSpPr txBox="1">
            <a:spLocks noGrp="1"/>
          </p:cNvSpPr>
          <p:nvPr>
            <p:ph type="title"/>
          </p:nvPr>
        </p:nvSpPr>
        <p:spPr>
          <a:xfrm rot="5400000">
            <a:off x="5093495" y="2516983"/>
            <a:ext cx="6402387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34"/>
          <p:cNvSpPr txBox="1">
            <a:spLocks noGrp="1"/>
          </p:cNvSpPr>
          <p:nvPr>
            <p:ph type="body" idx="1"/>
          </p:nvPr>
        </p:nvSpPr>
        <p:spPr>
          <a:xfrm rot="5400000">
            <a:off x="673101" y="420689"/>
            <a:ext cx="6402387" cy="636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134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4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5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5"/>
          <p:cNvSpPr txBox="1">
            <a:spLocks noGrp="1"/>
          </p:cNvSpPr>
          <p:nvPr>
            <p:ph type="body" idx="1"/>
          </p:nvPr>
        </p:nvSpPr>
        <p:spPr>
          <a:xfrm rot="5400000">
            <a:off x="2640806" y="64294"/>
            <a:ext cx="4791075" cy="868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135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5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6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6"/>
          <p:cNvSpPr>
            <a:spLocks noGrp="1"/>
          </p:cNvSpPr>
          <p:nvPr>
            <p:ph type="pic" idx="2"/>
          </p:nvPr>
        </p:nvSpPr>
        <p:spPr>
          <a:xfrm>
            <a:off x="4286251" y="1089026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136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201"/>
              <a:buNone/>
              <a:defRPr sz="120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72" name="Google Shape;272;p136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6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7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7"/>
          <p:cNvSpPr txBox="1">
            <a:spLocks noGrp="1"/>
          </p:cNvSpPr>
          <p:nvPr>
            <p:ph type="body" idx="1"/>
          </p:nvPr>
        </p:nvSpPr>
        <p:spPr>
          <a:xfrm>
            <a:off x="4286251" y="1089026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 sz="210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50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7" name="Google Shape;277;p137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201"/>
              <a:buNone/>
              <a:defRPr sz="120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78" name="Google Shape;278;p137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37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8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8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9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9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9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0"/>
          <p:cNvSpPr txBox="1">
            <a:spLocks noGrp="1"/>
          </p:cNvSpPr>
          <p:nvPr>
            <p:ph type="title"/>
          </p:nvPr>
        </p:nvSpPr>
        <p:spPr>
          <a:xfrm>
            <a:off x="693739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0"/>
          <p:cNvSpPr txBox="1">
            <a:spLocks noGrp="1"/>
          </p:cNvSpPr>
          <p:nvPr>
            <p:ph type="body" idx="1"/>
          </p:nvPr>
        </p:nvSpPr>
        <p:spPr>
          <a:xfrm>
            <a:off x="693739" y="1852613"/>
            <a:ext cx="4265612" cy="9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 b="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9pPr>
          </a:lstStyle>
          <a:p>
            <a:endParaRPr/>
          </a:p>
        </p:txBody>
      </p:sp>
      <p:sp>
        <p:nvSpPr>
          <p:cNvPr id="290" name="Google Shape;290;p140"/>
          <p:cNvSpPr txBox="1">
            <a:spLocks noGrp="1"/>
          </p:cNvSpPr>
          <p:nvPr>
            <p:ph type="body" idx="2"/>
          </p:nvPr>
        </p:nvSpPr>
        <p:spPr>
          <a:xfrm>
            <a:off x="693739" y="2760664"/>
            <a:ext cx="4265612" cy="406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140"/>
          <p:cNvSpPr txBox="1">
            <a:spLocks noGrp="1"/>
          </p:cNvSpPr>
          <p:nvPr>
            <p:ph type="body" idx="3"/>
          </p:nvPr>
        </p:nvSpPr>
        <p:spPr>
          <a:xfrm>
            <a:off x="5103814" y="1852613"/>
            <a:ext cx="4284662" cy="9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 b="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9pPr>
          </a:lstStyle>
          <a:p>
            <a:endParaRPr/>
          </a:p>
        </p:txBody>
      </p:sp>
      <p:sp>
        <p:nvSpPr>
          <p:cNvPr id="292" name="Google Shape;292;p140"/>
          <p:cNvSpPr txBox="1">
            <a:spLocks noGrp="1"/>
          </p:cNvSpPr>
          <p:nvPr>
            <p:ph type="body" idx="4"/>
          </p:nvPr>
        </p:nvSpPr>
        <p:spPr>
          <a:xfrm>
            <a:off x="5103814" y="2760664"/>
            <a:ext cx="4284662" cy="406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140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40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1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41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4267200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141"/>
          <p:cNvSpPr txBox="1">
            <a:spLocks noGrp="1"/>
          </p:cNvSpPr>
          <p:nvPr>
            <p:ph type="body" idx="2"/>
          </p:nvPr>
        </p:nvSpPr>
        <p:spPr>
          <a:xfrm>
            <a:off x="5111751" y="2012950"/>
            <a:ext cx="4268788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141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41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4"/>
          <p:cNvSpPr txBox="1">
            <a:spLocks noGrp="1"/>
          </p:cNvSpPr>
          <p:nvPr>
            <p:ph type="title"/>
          </p:nvPr>
        </p:nvSpPr>
        <p:spPr>
          <a:xfrm rot="5400000">
            <a:off x="5678488" y="2862263"/>
            <a:ext cx="5516562" cy="226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4"/>
          <p:cNvSpPr txBox="1">
            <a:spLocks noGrp="1"/>
          </p:cNvSpPr>
          <p:nvPr>
            <p:ph type="body" idx="1"/>
          </p:nvPr>
        </p:nvSpPr>
        <p:spPr>
          <a:xfrm rot="5400000">
            <a:off x="1069182" y="670719"/>
            <a:ext cx="5516562" cy="664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2"/>
          <p:cNvSpPr txBox="1">
            <a:spLocks noGrp="1"/>
          </p:cNvSpPr>
          <p:nvPr>
            <p:ph type="title"/>
          </p:nvPr>
        </p:nvSpPr>
        <p:spPr>
          <a:xfrm>
            <a:off x="687389" y="1884364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2"/>
          <p:cNvSpPr txBox="1">
            <a:spLocks noGrp="1"/>
          </p:cNvSpPr>
          <p:nvPr>
            <p:ph type="body" idx="1"/>
          </p:nvPr>
        </p:nvSpPr>
        <p:spPr>
          <a:xfrm>
            <a:off x="687389" y="5059364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>
            <a:endParaRPr/>
          </a:p>
        </p:txBody>
      </p:sp>
      <p:sp>
        <p:nvSpPr>
          <p:cNvPr id="304" name="Google Shape;304;p142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2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3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3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8688387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143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43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4"/>
          <p:cNvSpPr txBox="1">
            <a:spLocks noGrp="1"/>
          </p:cNvSpPr>
          <p:nvPr>
            <p:ph type="ctrTitle"/>
          </p:nvPr>
        </p:nvSpPr>
        <p:spPr>
          <a:xfrm>
            <a:off x="1260476" y="1236665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44"/>
          <p:cNvSpPr txBox="1">
            <a:spLocks noGrp="1"/>
          </p:cNvSpPr>
          <p:nvPr>
            <p:ph type="subTitle" idx="1"/>
          </p:nvPr>
        </p:nvSpPr>
        <p:spPr>
          <a:xfrm>
            <a:off x="1260476" y="3970339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/>
            </a:lvl4pPr>
            <a:lvl5pPr lvl="4" algn="ctr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>
            <a:endParaRPr/>
          </a:p>
        </p:txBody>
      </p:sp>
      <p:sp>
        <p:nvSpPr>
          <p:cNvPr id="314" name="Google Shape;314;p144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44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8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8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5"/>
          <p:cNvSpPr txBox="1">
            <a:spLocks noGrp="1"/>
          </p:cNvSpPr>
          <p:nvPr>
            <p:ph type="title"/>
          </p:nvPr>
        </p:nvSpPr>
        <p:spPr>
          <a:xfrm>
            <a:off x="1258889" y="1236663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6"/>
          <p:cNvSpPr txBox="1">
            <a:spLocks noGrp="1"/>
          </p:cNvSpPr>
          <p:nvPr>
            <p:ph type="title"/>
          </p:nvPr>
        </p:nvSpPr>
        <p:spPr>
          <a:xfrm rot="5400000">
            <a:off x="5678489" y="2862263"/>
            <a:ext cx="5516562" cy="226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6"/>
          <p:cNvSpPr txBox="1">
            <a:spLocks noGrp="1"/>
          </p:cNvSpPr>
          <p:nvPr>
            <p:ph type="body" idx="1"/>
          </p:nvPr>
        </p:nvSpPr>
        <p:spPr>
          <a:xfrm rot="5400000">
            <a:off x="1069182" y="670719"/>
            <a:ext cx="5516562" cy="664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7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47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84750" cy="906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8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48"/>
          <p:cNvSpPr>
            <a:spLocks noGrp="1"/>
          </p:cNvSpPr>
          <p:nvPr>
            <p:ph type="pic" idx="2"/>
          </p:nvPr>
        </p:nvSpPr>
        <p:spPr>
          <a:xfrm>
            <a:off x="4286251" y="1089026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148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201"/>
              <a:buNone/>
              <a:defRPr sz="120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9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49"/>
          <p:cNvSpPr txBox="1">
            <a:spLocks noGrp="1"/>
          </p:cNvSpPr>
          <p:nvPr>
            <p:ph type="body" idx="1"/>
          </p:nvPr>
        </p:nvSpPr>
        <p:spPr>
          <a:xfrm>
            <a:off x="4286251" y="1089026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 sz="210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50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37" name="Google Shape;337;p149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201"/>
              <a:buNone/>
              <a:defRPr sz="120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5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84750" cy="906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1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2"/>
          <p:cNvSpPr txBox="1">
            <a:spLocks noGrp="1"/>
          </p:cNvSpPr>
          <p:nvPr>
            <p:ph type="title"/>
          </p:nvPr>
        </p:nvSpPr>
        <p:spPr>
          <a:xfrm>
            <a:off x="693739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52"/>
          <p:cNvSpPr txBox="1">
            <a:spLocks noGrp="1"/>
          </p:cNvSpPr>
          <p:nvPr>
            <p:ph type="body" idx="1"/>
          </p:nvPr>
        </p:nvSpPr>
        <p:spPr>
          <a:xfrm>
            <a:off x="693739" y="1852613"/>
            <a:ext cx="4265612" cy="9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 b="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9pPr>
          </a:lstStyle>
          <a:p>
            <a:endParaRPr/>
          </a:p>
        </p:txBody>
      </p:sp>
      <p:sp>
        <p:nvSpPr>
          <p:cNvPr id="344" name="Google Shape;344;p152"/>
          <p:cNvSpPr txBox="1">
            <a:spLocks noGrp="1"/>
          </p:cNvSpPr>
          <p:nvPr>
            <p:ph type="body" idx="2"/>
          </p:nvPr>
        </p:nvSpPr>
        <p:spPr>
          <a:xfrm>
            <a:off x="693739" y="2760664"/>
            <a:ext cx="4265612" cy="406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152"/>
          <p:cNvSpPr txBox="1">
            <a:spLocks noGrp="1"/>
          </p:cNvSpPr>
          <p:nvPr>
            <p:ph type="body" idx="3"/>
          </p:nvPr>
        </p:nvSpPr>
        <p:spPr>
          <a:xfrm>
            <a:off x="5103814" y="1852613"/>
            <a:ext cx="4284662" cy="9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 b="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 b="1"/>
            </a:lvl9pPr>
          </a:lstStyle>
          <a:p>
            <a:endParaRPr/>
          </a:p>
        </p:txBody>
      </p:sp>
      <p:sp>
        <p:nvSpPr>
          <p:cNvPr id="346" name="Google Shape;346;p152"/>
          <p:cNvSpPr txBox="1">
            <a:spLocks noGrp="1"/>
          </p:cNvSpPr>
          <p:nvPr>
            <p:ph type="body" idx="4"/>
          </p:nvPr>
        </p:nvSpPr>
        <p:spPr>
          <a:xfrm>
            <a:off x="5103814" y="2760664"/>
            <a:ext cx="4284662" cy="406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3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53"/>
          <p:cNvSpPr txBox="1">
            <a:spLocks noGrp="1"/>
          </p:cNvSpPr>
          <p:nvPr>
            <p:ph type="body" idx="1"/>
          </p:nvPr>
        </p:nvSpPr>
        <p:spPr>
          <a:xfrm>
            <a:off x="503239" y="1768475"/>
            <a:ext cx="44561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153"/>
          <p:cNvSpPr txBox="1">
            <a:spLocks noGrp="1"/>
          </p:cNvSpPr>
          <p:nvPr>
            <p:ph type="body" idx="2"/>
          </p:nvPr>
        </p:nvSpPr>
        <p:spPr>
          <a:xfrm>
            <a:off x="5111750" y="1768475"/>
            <a:ext cx="4457700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4"/>
          <p:cNvSpPr txBox="1">
            <a:spLocks noGrp="1"/>
          </p:cNvSpPr>
          <p:nvPr>
            <p:ph type="title"/>
          </p:nvPr>
        </p:nvSpPr>
        <p:spPr>
          <a:xfrm>
            <a:off x="687389" y="1884364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54"/>
          <p:cNvSpPr txBox="1">
            <a:spLocks noGrp="1"/>
          </p:cNvSpPr>
          <p:nvPr>
            <p:ph type="body" idx="1"/>
          </p:nvPr>
        </p:nvSpPr>
        <p:spPr>
          <a:xfrm>
            <a:off x="687389" y="5059364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/>
            </a:lvl2pPr>
            <a:lvl3pPr marL="1371600" lvl="2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/>
            </a:lvl3pPr>
            <a:lvl4pPr marL="1828800" lvl="3" indent="-228600" algn="l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/>
            </a:lvl4pPr>
            <a:lvl5pPr marL="2286000" lvl="4" indent="-228600" algn="l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5"/>
          <p:cNvSpPr txBox="1">
            <a:spLocks noGrp="1"/>
          </p:cNvSpPr>
          <p:nvPr>
            <p:ph type="ctrTitle"/>
          </p:nvPr>
        </p:nvSpPr>
        <p:spPr>
          <a:xfrm>
            <a:off x="1260476" y="1236665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55"/>
          <p:cNvSpPr txBox="1">
            <a:spLocks noGrp="1"/>
          </p:cNvSpPr>
          <p:nvPr>
            <p:ph type="subTitle" idx="1"/>
          </p:nvPr>
        </p:nvSpPr>
        <p:spPr>
          <a:xfrm>
            <a:off x="1260476" y="3970339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lv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SzPts val="1201"/>
              <a:buNone/>
              <a:defRPr sz="1201"/>
            </a:lvl4pPr>
            <a:lvl5pPr lvl="4" algn="ctr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SzPts val="1201"/>
              <a:buNone/>
              <a:defRPr sz="1201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6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6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86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7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9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9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9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b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9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61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0"/>
          <p:cNvSpPr txBox="1">
            <a:spLocks noGrp="1"/>
          </p:cNvSpPr>
          <p:nvPr>
            <p:ph type="body" idx="2"/>
          </p:nvPr>
        </p:nvSpPr>
        <p:spPr>
          <a:xfrm>
            <a:off x="5111750" y="1768475"/>
            <a:ext cx="4457700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1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1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5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1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5"/>
          <p:cNvSpPr txBox="1">
            <a:spLocks noGrp="1"/>
          </p:cNvSpPr>
          <p:nvPr>
            <p:ph type="title"/>
          </p:nvPr>
        </p:nvSpPr>
        <p:spPr>
          <a:xfrm>
            <a:off x="692150" y="401637"/>
            <a:ext cx="8688387" cy="14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65"/>
          <p:cNvSpPr txBox="1">
            <a:spLocks noGrp="1"/>
          </p:cNvSpPr>
          <p:nvPr>
            <p:ph type="body" idx="1"/>
          </p:nvPr>
        </p:nvSpPr>
        <p:spPr>
          <a:xfrm>
            <a:off x="692150" y="2012950"/>
            <a:ext cx="8688387" cy="479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65"/>
          <p:cNvSpPr txBox="1">
            <a:spLocks noGrp="1"/>
          </p:cNvSpPr>
          <p:nvPr>
            <p:ph type="dt" idx="10"/>
          </p:nvPr>
        </p:nvSpPr>
        <p:spPr>
          <a:xfrm>
            <a:off x="6921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65"/>
          <p:cNvSpPr txBox="1"/>
          <p:nvPr/>
        </p:nvSpPr>
        <p:spPr>
          <a:xfrm>
            <a:off x="3338512" y="7007225"/>
            <a:ext cx="3402012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5"/>
          <p:cNvSpPr txBox="1">
            <a:spLocks noGrp="1"/>
          </p:cNvSpPr>
          <p:nvPr>
            <p:ph type="sldNum" idx="12"/>
          </p:nvPr>
        </p:nvSpPr>
        <p:spPr>
          <a:xfrm>
            <a:off x="7118350" y="7007225"/>
            <a:ext cx="22621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>
            <a:spLocks noGrp="1"/>
          </p:cNvSpPr>
          <p:nvPr>
            <p:ph type="title"/>
          </p:nvPr>
        </p:nvSpPr>
        <p:spPr>
          <a:xfrm>
            <a:off x="1258887" y="1236662"/>
            <a:ext cx="7554912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7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6212" cy="49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300" rIns="0" bIns="0" anchor="t" anchorCtr="0">
            <a:noAutofit/>
          </a:bodyPr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2000"/>
              </a:lnSpc>
              <a:spcBef>
                <a:spcPts val="11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2000"/>
              </a:lnSpc>
              <a:spcBef>
                <a:spcPts val="9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2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2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4"/>
          <p:cNvSpPr txBox="1">
            <a:spLocks noGrp="1"/>
          </p:cNvSpPr>
          <p:nvPr>
            <p:ph type="title"/>
          </p:nvPr>
        </p:nvSpPr>
        <p:spPr>
          <a:xfrm>
            <a:off x="2286186" y="1412876"/>
            <a:ext cx="54879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&amp; CULTURE</a:t>
            </a:r>
            <a:endParaRPr sz="1100" dirty="0"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4294967295"/>
          </p:nvPr>
        </p:nvSpPr>
        <p:spPr>
          <a:xfrm>
            <a:off x="1280180" y="2838726"/>
            <a:ext cx="75333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Anishinaabemowin Commissioner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Barbara Nolan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endParaRPr sz="2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4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5"/>
          <p:cNvSpPr txBox="1">
            <a:spLocks noGrp="1"/>
          </p:cNvSpPr>
          <p:nvPr>
            <p:ph type="title"/>
          </p:nvPr>
        </p:nvSpPr>
        <p:spPr>
          <a:xfrm>
            <a:off x="1780374" y="549262"/>
            <a:ext cx="6519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Priority: Language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Culture</a:t>
            </a:r>
            <a:endParaRPr/>
          </a:p>
        </p:txBody>
      </p:sp>
      <p:sp>
        <p:nvSpPr>
          <p:cNvPr id="807" name="Google Shape;807;p25"/>
          <p:cNvSpPr txBox="1"/>
          <p:nvPr/>
        </p:nvSpPr>
        <p:spPr>
          <a:xfrm>
            <a:off x="847121" y="1835163"/>
            <a:ext cx="84711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and Culture has to be our top priority.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 First Nations languages became extinct over the last 100 years.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Cree, Ojibway and Inuktituk were considered safe from extinction but now Ojibway and Cree are threatened.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language will disappear and we will disappear, too. Our language and culture go hand-in-hand.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history and values will be lost if our language is lost. Language passes on all that we are as Anishinaabe people.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8" name="Google Shape;8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25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6"/>
          <p:cNvSpPr txBox="1">
            <a:spLocks noGrp="1"/>
          </p:cNvSpPr>
          <p:nvPr>
            <p:ph type="title"/>
          </p:nvPr>
        </p:nvSpPr>
        <p:spPr>
          <a:xfrm>
            <a:off x="1780374" y="552462"/>
            <a:ext cx="65199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National Crisis</a:t>
            </a:r>
            <a:endParaRPr/>
          </a:p>
        </p:txBody>
      </p:sp>
      <p:sp>
        <p:nvSpPr>
          <p:cNvPr id="817" name="Google Shape;817;p26"/>
          <p:cNvSpPr txBox="1"/>
          <p:nvPr/>
        </p:nvSpPr>
        <p:spPr>
          <a:xfrm>
            <a:off x="847121" y="1866900"/>
            <a:ext cx="8439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Anishinabek must move and make progress now.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to 2032 is the International Decade of Indigenous Languages.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Starting today, in 10 years, every First Nation can have created fluent Anishinaabemowin speakers.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“It’s about time we take the bull by the tail and face the situation!”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8" name="Google Shape;8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26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7"/>
          <p:cNvSpPr txBox="1">
            <a:spLocks noGrp="1"/>
          </p:cNvSpPr>
          <p:nvPr>
            <p:ph type="title"/>
          </p:nvPr>
        </p:nvSpPr>
        <p:spPr>
          <a:xfrm>
            <a:off x="1940437" y="568337"/>
            <a:ext cx="65199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Regaining Our Identity</a:t>
            </a:r>
            <a:endParaRPr/>
          </a:p>
        </p:txBody>
      </p:sp>
      <p:sp>
        <p:nvSpPr>
          <p:cNvPr id="827" name="Google Shape;827;p27"/>
          <p:cNvSpPr txBox="1"/>
          <p:nvPr/>
        </p:nvSpPr>
        <p:spPr>
          <a:xfrm>
            <a:off x="847122" y="1847525"/>
            <a:ext cx="83961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Suffered many losses: grieving cycle when you suffer a loss.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of identity (language and culture): pride, self-esteem, sense of belonging, loss of family connection, parenting skills, spirituality.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to get our language and culture back!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we get our language back, it will bring back our pride in our identity, our sense of belonging. It will renew strength in our families and spirituality.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will once again love our language, love our people, and love our land.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love ourselves.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699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Noto Sans Symbols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98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8" name="Google Shape;82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27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"/>
          <p:cNvSpPr txBox="1">
            <a:spLocks noGrp="1"/>
          </p:cNvSpPr>
          <p:nvPr>
            <p:ph type="title"/>
          </p:nvPr>
        </p:nvSpPr>
        <p:spPr>
          <a:xfrm>
            <a:off x="1833212" y="561987"/>
            <a:ext cx="65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sp>
        <p:nvSpPr>
          <p:cNvPr id="837" name="Google Shape;837;p28"/>
          <p:cNvSpPr txBox="1"/>
          <p:nvPr/>
        </p:nvSpPr>
        <p:spPr>
          <a:xfrm>
            <a:off x="847137" y="1905012"/>
            <a:ext cx="65199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Nations need to identify how many fluent speakers they have.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have lots of fluent speakers but don’t utilize them.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 with no speakers have to borrow them. We have to get away from saying, ‘That is not our dialect, you are not from this community.”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8" name="Google Shape;8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8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9"/>
          <p:cNvSpPr txBox="1">
            <a:spLocks noGrp="1"/>
          </p:cNvSpPr>
          <p:nvPr>
            <p:ph type="title"/>
          </p:nvPr>
        </p:nvSpPr>
        <p:spPr>
          <a:xfrm>
            <a:off x="1929712" y="548787"/>
            <a:ext cx="65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Creating Fluent Speakers </a:t>
            </a:r>
            <a:endParaRPr/>
          </a:p>
        </p:txBody>
      </p:sp>
      <p:sp>
        <p:nvSpPr>
          <p:cNvPr id="847" name="Google Shape;847;p29"/>
          <p:cNvSpPr txBox="1"/>
          <p:nvPr/>
        </p:nvSpPr>
        <p:spPr>
          <a:xfrm>
            <a:off x="793496" y="1840625"/>
            <a:ext cx="85890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 language nests where only Anishinaabemowin is spoken.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six-hour per day immersion program, by the time a baby is two years old, they have heard 3,200 hours of Anishinaabemowin and understand 90%.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Grade 8, students in immersion programs have the 12,000 hours it takes to be a fluent speaker, able read and write Anishinaabemowin.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schools presently, students “learn” language but do not reach fluency.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Acquiring language through immersion (language nests, immersion schools) will produce speakers.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8" name="Google Shape;8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29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0"/>
          <p:cNvSpPr txBox="1">
            <a:spLocks noGrp="1"/>
          </p:cNvSpPr>
          <p:nvPr>
            <p:ph type="title"/>
          </p:nvPr>
        </p:nvSpPr>
        <p:spPr>
          <a:xfrm>
            <a:off x="1886812" y="560662"/>
            <a:ext cx="65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and Culture Laws </a:t>
            </a: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New Funding Opportunities</a:t>
            </a:r>
            <a:endParaRPr/>
          </a:p>
        </p:txBody>
      </p:sp>
      <p:sp>
        <p:nvSpPr>
          <p:cNvPr id="857" name="Google Shape;857;p30"/>
          <p:cNvSpPr txBox="1"/>
          <p:nvPr/>
        </p:nvSpPr>
        <p:spPr>
          <a:xfrm>
            <a:off x="847137" y="1872649"/>
            <a:ext cx="6519900" cy="3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taking control of our destiny.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and culture are key components of the proposed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Anishinabek Nation Governance Agreement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Nations that ratify the Governance Agreement will have sufficient funding to implement its priorities in Language and Culture.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stable, on-going self-government funding, not program funding.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30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1"/>
          <p:cNvSpPr txBox="1">
            <a:spLocks noGrp="1"/>
          </p:cNvSpPr>
          <p:nvPr>
            <p:ph type="title"/>
          </p:nvPr>
        </p:nvSpPr>
        <p:spPr>
          <a:xfrm>
            <a:off x="1780387" y="528649"/>
            <a:ext cx="65199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Takes a Nation </a:t>
            </a: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Save a Language</a:t>
            </a:r>
            <a:endParaRPr/>
          </a:p>
        </p:txBody>
      </p:sp>
      <p:sp>
        <p:nvSpPr>
          <p:cNvPr id="867" name="Google Shape;867;p31"/>
          <p:cNvSpPr txBox="1"/>
          <p:nvPr/>
        </p:nvSpPr>
        <p:spPr>
          <a:xfrm>
            <a:off x="847125" y="1866900"/>
            <a:ext cx="84282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significant new resources attached to having jurisdiction/law-making  over Language and Culture, we can work together to increase language retention and acquisition.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Nations that make up the central governance body can strategize and work together to support language and culture objectives.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Anishinaabemowin and Anishinaabe Inaadziwin are our identity.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9862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“Without our language, we are warm bodies without a spirit.”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69862" algn="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Mary Lou Fox, Ojibway Cultural Foundation, </a:t>
            </a:r>
            <a:b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1996, Report of the Royal Commission on Aboriginal Peoples (RCAP)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100" y="492125"/>
            <a:ext cx="966786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31"/>
          <p:cNvSpPr txBox="1"/>
          <p:nvPr/>
        </p:nvSpPr>
        <p:spPr>
          <a:xfrm>
            <a:off x="-26987" y="6415087"/>
            <a:ext cx="10112400" cy="1139700"/>
          </a:xfrm>
          <a:prstGeom prst="rect">
            <a:avLst/>
          </a:prstGeom>
          <a:solidFill>
            <a:srgbClr val="6B4794"/>
          </a:solidFill>
          <a:ln>
            <a:noFill/>
          </a:ln>
        </p:spPr>
        <p:txBody>
          <a:bodyPr spcFirstLastPara="1" wrap="square" lIns="90000" tIns="68025" rIns="90000" bIns="468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Niigaan Zhaamin – Forward Together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54"/>
          <p:cNvSpPr txBox="1">
            <a:spLocks noGrp="1"/>
          </p:cNvSpPr>
          <p:nvPr>
            <p:ph type="title"/>
          </p:nvPr>
        </p:nvSpPr>
        <p:spPr>
          <a:xfrm>
            <a:off x="701675" y="2519362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Miigwech</a:t>
            </a:r>
            <a:endParaRPr/>
          </a:p>
        </p:txBody>
      </p:sp>
      <p:sp>
        <p:nvSpPr>
          <p:cNvPr id="1144" name="Google Shape;1144;p54"/>
          <p:cNvSpPr txBox="1"/>
          <p:nvPr/>
        </p:nvSpPr>
        <p:spPr>
          <a:xfrm>
            <a:off x="2692350" y="3484550"/>
            <a:ext cx="4722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www.governancevote.ca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54"/>
          <p:cNvSpPr txBox="1"/>
          <p:nvPr/>
        </p:nvSpPr>
        <p:spPr>
          <a:xfrm>
            <a:off x="3712047" y="4500550"/>
            <a:ext cx="2683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69825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6" name="Google Shape;114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37" y="492125"/>
            <a:ext cx="966787" cy="96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7" name="Google Shape;1147;p54"/>
          <p:cNvGrpSpPr/>
          <p:nvPr/>
        </p:nvGrpSpPr>
        <p:grpSpPr>
          <a:xfrm>
            <a:off x="-17462" y="6418262"/>
            <a:ext cx="10115549" cy="1144587"/>
            <a:chOff x="-11" y="4043"/>
            <a:chExt cx="6372" cy="721"/>
          </a:xfrm>
        </p:grpSpPr>
        <p:sp>
          <p:nvSpPr>
            <p:cNvPr id="1148" name="Google Shape;1148;p54"/>
            <p:cNvSpPr txBox="1"/>
            <p:nvPr/>
          </p:nvSpPr>
          <p:spPr>
            <a:xfrm>
              <a:off x="-11" y="4043"/>
              <a:ext cx="6370" cy="719"/>
            </a:xfrm>
            <a:prstGeom prst="rect">
              <a:avLst/>
            </a:prstGeom>
            <a:solidFill>
              <a:srgbClr val="6B4794"/>
            </a:solidFill>
            <a:ln>
              <a:noFill/>
            </a:ln>
          </p:spPr>
          <p:txBody>
            <a:bodyPr spcFirstLastPara="1" wrap="square" lIns="90000" tIns="68025" rIns="90000" bIns="46800" anchor="t" anchorCtr="0">
              <a:noAutofit/>
            </a:bodyPr>
            <a:lstStyle/>
            <a:p>
              <a:pPr marL="0" marR="0" lvl="0" indent="0" algn="ctr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Niigaan Zhaamin – Forward Together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9" name="Google Shape;1149;p54"/>
            <p:cNvCxnSpPr/>
            <p:nvPr/>
          </p:nvCxnSpPr>
          <p:spPr>
            <a:xfrm>
              <a:off x="-11" y="4043"/>
              <a:ext cx="6370" cy="0"/>
            </a:xfrm>
            <a:prstGeom prst="straightConnector1">
              <a:avLst/>
            </a:prstGeom>
            <a:noFill/>
            <a:ln w="9525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0" name="Google Shape;1150;p54"/>
            <p:cNvCxnSpPr/>
            <p:nvPr/>
          </p:nvCxnSpPr>
          <p:spPr>
            <a:xfrm>
              <a:off x="-11" y="4764"/>
              <a:ext cx="6370" cy="0"/>
            </a:xfrm>
            <a:prstGeom prst="straightConnector1">
              <a:avLst/>
            </a:prstGeom>
            <a:noFill/>
            <a:ln w="9525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1" name="Google Shape;1151;p54"/>
            <p:cNvCxnSpPr/>
            <p:nvPr/>
          </p:nvCxnSpPr>
          <p:spPr>
            <a:xfrm>
              <a:off x="-11" y="4043"/>
              <a:ext cx="0" cy="719"/>
            </a:xfrm>
            <a:prstGeom prst="straightConnector1">
              <a:avLst/>
            </a:prstGeom>
            <a:noFill/>
            <a:ln w="9525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2" name="Google Shape;1152;p54"/>
            <p:cNvCxnSpPr/>
            <p:nvPr/>
          </p:nvCxnSpPr>
          <p:spPr>
            <a:xfrm>
              <a:off x="6361" y="4043"/>
              <a:ext cx="0" cy="719"/>
            </a:xfrm>
            <a:prstGeom prst="straightConnector1">
              <a:avLst/>
            </a:prstGeom>
            <a:noFill/>
            <a:ln w="9525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663</Words>
  <Application>Microsoft Office PowerPoint</Application>
  <PresentationFormat>Custom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Times New Roman</vt:lpstr>
      <vt:lpstr>Noto Sans Symbols</vt:lpstr>
      <vt:lpstr>Office Theme</vt:lpstr>
      <vt:lpstr>4_Office Theme</vt:lpstr>
      <vt:lpstr>5_Office Theme</vt:lpstr>
      <vt:lpstr>LANGUAGE &amp; CULTURE</vt:lpstr>
      <vt:lpstr>Top Priority: Language &amp; Culture</vt:lpstr>
      <vt:lpstr>A National Crisis</vt:lpstr>
      <vt:lpstr>Regaining Our Identity</vt:lpstr>
      <vt:lpstr>Getting Started</vt:lpstr>
      <vt:lpstr>Creating Fluent Speakers </vt:lpstr>
      <vt:lpstr>Language and Culture Laws  &amp; New Funding Opportunities</vt:lpstr>
      <vt:lpstr>It Takes a Nation  to Save a Language</vt:lpstr>
      <vt:lpstr>Miigwech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Laronde</dc:creator>
  <cp:lastModifiedBy>Kirk Titmuss</cp:lastModifiedBy>
  <cp:revision>3</cp:revision>
  <dcterms:created xsi:type="dcterms:W3CDTF">1601-01-01T00:00:00Z</dcterms:created>
  <dcterms:modified xsi:type="dcterms:W3CDTF">2022-09-15T17:11:08Z</dcterms:modified>
</cp:coreProperties>
</file>